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3" r:id="rId2"/>
    <p:sldId id="377" r:id="rId3"/>
    <p:sldId id="385" r:id="rId4"/>
    <p:sldId id="365" r:id="rId5"/>
    <p:sldId id="386" r:id="rId6"/>
    <p:sldId id="378" r:id="rId7"/>
    <p:sldId id="397" r:id="rId8"/>
    <p:sldId id="387" r:id="rId9"/>
    <p:sldId id="380" r:id="rId10"/>
    <p:sldId id="389" r:id="rId11"/>
    <p:sldId id="260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5" r:id="rId20"/>
    <p:sldId id="296" r:id="rId21"/>
    <p:sldId id="390" r:id="rId22"/>
    <p:sldId id="391" r:id="rId23"/>
    <p:sldId id="392" r:id="rId24"/>
    <p:sldId id="393" r:id="rId25"/>
    <p:sldId id="394" r:id="rId26"/>
    <p:sldId id="369" r:id="rId27"/>
    <p:sldId id="352" r:id="rId28"/>
    <p:sldId id="396" r:id="rId29"/>
    <p:sldId id="339" r:id="rId30"/>
    <p:sldId id="381" r:id="rId31"/>
    <p:sldId id="370" r:id="rId32"/>
    <p:sldId id="388" r:id="rId33"/>
    <p:sldId id="374" r:id="rId34"/>
    <p:sldId id="395" r:id="rId35"/>
    <p:sldId id="398" r:id="rId36"/>
    <p:sldId id="384" r:id="rId37"/>
    <p:sldId id="360" r:id="rId38"/>
    <p:sldId id="361" r:id="rId39"/>
    <p:sldId id="399" r:id="rId40"/>
    <p:sldId id="362" r:id="rId41"/>
    <p:sldId id="364" r:id="rId42"/>
    <p:sldId id="294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a748d86ad5e14c2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94694"/>
  </p:normalViewPr>
  <p:slideViewPr>
    <p:cSldViewPr snapToGrid="0">
      <p:cViewPr varScale="1">
        <p:scale>
          <a:sx n="121" d="100"/>
          <a:sy n="121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F8029-E273-4C73-8BC9-6FFC17CE5343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33CB7-94D3-438D-BB6D-920148665D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97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12B3CF-0663-4CDC-B0CD-F65D03C45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01EA37-9A8F-4B03-83AA-AA801DA59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C12C8-9CA9-4F41-8B50-D988AB6C2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4B96A0-5905-4BB4-BE33-C032A1DE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6C0085-F0F0-4549-9CF1-4DE955B9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778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650BB-FB43-4D83-A6D9-75E8B8F2B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50A3318-9D4D-466D-9A4A-073153326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A9CB27-710C-40AD-994C-25CD5C97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A09887-DB47-47C1-A48E-F2E1FFF8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53476-7119-4013-AE55-E8A8A0BAD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51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AB08D2E-E324-464E-A1FB-2E537C2EF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25C29A-4C93-468B-B756-BA1B8342A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72042F-C720-409C-9234-189D7E42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D6F303-542D-4806-8222-ECB92B980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3D1AE1-99EE-4F20-A1D3-C8E75E75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6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C651B-6B83-4A70-9D91-CD7304E3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755A31-5971-49B3-BACF-F44C97E9B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FA35F-E672-434D-944D-C96BC37AF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6132E-1CC2-4879-B3A5-60F995BC4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2E1B3B-1EB0-4A9B-981F-B5CAA7BF9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82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8A539-71A7-49C1-8089-1502BE53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2693DF-669E-4ADD-A6B2-E7D10B627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AF285E-2AA8-4C99-9B2E-02E90EF8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452F4-08B0-40BA-8C67-C02660B2A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2D1985-FF56-4421-9508-35237E9A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33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2A41E-C75E-4F93-A8E3-5396B0AC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E7025F-26ED-4350-A313-B8037CE283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17CBC09-095D-4E46-8409-ED1C109A2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D28643-8D21-4AC6-900B-C37930D5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5E2E44-AD6C-448E-B7AA-29B433D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ADEFB9-0585-4698-9661-C07F76AB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80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FD674-B1AE-40A0-9574-C3A4CBF9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DDE08E-CB9D-4539-A1F5-8E6A6657B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4D751F7-D12E-4E5D-96FF-2E4BC8387F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C58A5-E86E-4D43-9437-15FBA6D3A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812122-C8AF-4082-AD49-91D74DF2B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396BCD-72E3-4511-AAEA-E05780CAC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F55D152-150B-4E88-A3E5-AB3FD6A8C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1C3C9EB-6981-4C65-A08B-941FAFC3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380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5EB13-EB61-438B-B29F-379F1331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345CE3-6997-428D-A19A-60706A5EF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2DC3E6-00ED-48F8-8D41-24C1EC2CA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383FD01-C9CD-4F6F-BB1A-052E589D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86AC21-6FA3-4822-9B19-B6C42301D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2375DCB-6337-4DD2-ACFE-B9C31DF6A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B48345-F4E2-4264-AF4D-94556E1B7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896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186C30-27AE-48FD-B438-3A83DFA8B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1858C1-3187-4896-9BD2-37087A83D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8D6DC2-8743-4E02-8105-27DDA918B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4AAE89A-003B-4673-8356-DA705DC9E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43FB16-7AA6-45C7-870C-B24892C6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FBB6F5-1CCC-4FD7-8728-DF23BA3F3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4584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50867E-9FD1-4395-A012-561A04668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891DBE-EB7E-4810-B058-43475C099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872281-E717-480C-87A4-20F5A5AD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2C8285-95D5-411E-AD77-C603021A5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E07E54-9607-41C0-B5DD-0E16276C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98544D-3410-49A7-B6F4-B099C6F2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332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AECC4A-9728-46AE-88F1-193FE362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8710B9-BDCC-4414-AF8C-CE45CB6BA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4DB2CC-4610-4111-A22B-DC61BCA4E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A4DA3-E5C0-4029-8D0D-DE4380FC4681}" type="datetimeFigureOut">
              <a:rPr lang="ko-KR" altLang="en-US" smtClean="0"/>
              <a:t>2021. 8. 24.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3F0BFE-A76D-4A7A-8344-FFF9F7463A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F8F0B-E1BC-4C17-BF55-EE85FDCDC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B5316-8C7C-47F5-B60F-F9601BD1B67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0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52400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49" y="116633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1524000" y="764705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639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7689" y="3933057"/>
            <a:ext cx="680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Unity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를 활용한 증강현실 과학실험 앱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1599730" y="166948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2332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2021. 07. 13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마리모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–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마혜준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심우정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양하은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허예지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김종필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77C9DC2-6B2B-814F-BF8F-A3CA447DE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042283"/>
            <a:ext cx="7178040" cy="31394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4917C44-A3FC-734B-95D8-EDDF0985364D}"/>
              </a:ext>
            </a:extLst>
          </p:cNvPr>
          <p:cNvSpPr txBox="1"/>
          <p:nvPr/>
        </p:nvSpPr>
        <p:spPr>
          <a:xfrm>
            <a:off x="4043071" y="5181690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kumimoji="1" lang="ko-Kore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참고</a:t>
            </a:r>
            <a:r>
              <a:rPr kumimoji="1" lang="ko-KR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 실험과정</a:t>
            </a:r>
            <a:r>
              <a:rPr kumimoji="1" lang="en-US" altLang="ko-KR" sz="120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kumimoji="1" lang="ko-Kore-KR" altLang="en-US" sz="12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67B7B34-73D4-B744-B9F2-AC8605F60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528" y="1395476"/>
            <a:ext cx="1989204" cy="469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0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975779"/>
              </p:ext>
            </p:extLst>
          </p:nvPr>
        </p:nvGraphicFramePr>
        <p:xfrm>
          <a:off x="1847529" y="1973376"/>
          <a:ext cx="8507289" cy="38227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Main()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앱의 첫 화면으로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AR(VR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기기일 시에는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VR)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로 과학실험을 진행할 건지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복습게임을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진행할 건지 선택할 수 있음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AR/VR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과학실험 하기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Button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업로드 되어 있는 과학실험 목록을 불러옴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복습게임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하기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Button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업로드 되어 있는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복습게임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목록을 불러옴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과학실험 하기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Button - Exp()</a:t>
                      </a: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복습게임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하기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Button - Game()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메인화면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554" y="2509492"/>
            <a:ext cx="3409333" cy="183901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847529" y="1973375"/>
          <a:ext cx="8507289" cy="3980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Exp()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과학실험 하기 버튼 클릭 시 나오는 화면으로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업로드 되어 있는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실험목록이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나온다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각 실험을 선택하면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해당하는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Asset Bundle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다운받기 때문에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이미 다운되어 있는 실험은 녹색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다운받지 않은 실험은 짙은 회색으로 나타낸다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불꽃실험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Button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Exp_Fire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()</a:t>
                      </a: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현미경 실험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Button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Exp_microscope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()</a:t>
                      </a: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…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 목록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해당 실험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실험목록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42" y="2509492"/>
            <a:ext cx="3402354" cy="18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84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253885"/>
              </p:ext>
            </p:extLst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Exp_Explain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불꽃반응실험에 대한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Asset Bundle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은 다운 받은 후 첫 화면으로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실험 시작 전 실험에 대한 설명과 주의사항이 적힌 화면을 나타낸다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양쪽 버튼을 통해 두 페이지를 이동할 수 있으며 첫 화면에 있는 실험 시작 버튼을 누르면 본격적인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AR/VR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통한 실험이 진행된다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228600" marR="0" indent="-22860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실험 시작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Button - </a:t>
                      </a: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Exp_Fire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실험설명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43" y="2053716"/>
            <a:ext cx="3402354" cy="183337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7FBC35-C0DA-F847-A374-6658D4FE6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3" y="4027397"/>
            <a:ext cx="3402354" cy="18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38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7726097"/>
              </p:ext>
            </p:extLst>
          </p:nvPr>
        </p:nvGraphicFramePr>
        <p:xfrm>
          <a:off x="1847529" y="1973375"/>
          <a:ext cx="8507289" cy="402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SelectMaterial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본격적인 실험 시작 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해당 실험에 필요한 준비물을 퀴즈 형식으로 맞출 수 있는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여러 실험 준비물이 나열되어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사용자는 진행하려는 실험에 필요할 것 같은 준비물을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여러개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선택해서 제출하기를 누른 후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정답체크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과정을 통해 정답을 맞춰야만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으로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이동할 수 있도록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SelectReagent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실험 준비물 선택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41" y="1788322"/>
            <a:ext cx="3402354" cy="14104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0B168F-0235-014D-B26B-C7B37AB2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53" y="4728741"/>
            <a:ext cx="3412331" cy="14104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942524-18C1-384D-8CA9-17077976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4" y="3258533"/>
            <a:ext cx="3402352" cy="1410429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0B33ACC7-0D7C-024A-ACAC-269CD9BDC988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53924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SelectReagent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불꽃반응실험을 진행한다고 가정할 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어느 시약으로 실험을 진행할 지 사용자가 선택할 수 있도록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각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시약마다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결과에 나타나는 불꽃 색이 다르기 때문에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선택한 시약은 결과에 영향을 미친다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CombineCottonFoil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시약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선택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43042" y="2640650"/>
            <a:ext cx="3402354" cy="1576700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F798354E-4129-9440-9187-06A146CF2037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31669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6688130"/>
              </p:ext>
            </p:extLst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CombineCottonFoil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실험을 시작하기 전 세팅이 모두 끝나고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본격적인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AR/VR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실험을 시작한다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Asset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과 그릇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Asset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합체하는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그릇에 솜을 충돌시켜 합체가 되면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DropAlcohol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솜</a:t>
                      </a:r>
                      <a:r>
                        <a:rPr lang="en-US" altLang="ko-KR" sz="1100" dirty="0"/>
                        <a:t>+</a:t>
                      </a:r>
                      <a:r>
                        <a:rPr lang="ko-KR" altLang="en-US" sz="1100" dirty="0"/>
                        <a:t>그릇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합체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2621448"/>
            <a:ext cx="3419872" cy="1716377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3C737943-8847-844D-8DA0-8AA0F25E3CA0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6022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847529" y="1973375"/>
          <a:ext cx="8507289" cy="402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DropAlcohol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솜에 불이 더 잘 붙도록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스포이드를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통해 솜에 알코올을 적셔준다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스포이드를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+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그릇 위로 옮겨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스포이드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손잡이를 터치하면 끝 부분에서 알코올이 한 방울씩 나온다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그 알코올 방울이 솜에 충돌하면 알코올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count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가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늘어난다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총 세 방울이 되면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DropReagent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알코올 적시기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738" y="2204865"/>
            <a:ext cx="3402354" cy="17059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7FBC35-C0DA-F847-A374-6658D4FE6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738" y="4031328"/>
            <a:ext cx="3402354" cy="1699573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4F06A065-E91C-1D43-A5EA-37DCC0CC250F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8932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847529" y="1973375"/>
          <a:ext cx="8507289" cy="375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DropReagent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처음에 선택했던 시약을 스푼으로 퍼서 알코올이 적셔진 솜 위에 얹는다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작은 스푼으로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시약통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윗부분을 충돌시키면 스푼 위에 시약이 담기고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시약통이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사라진다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그 후 펐던 시약과 솜이 충돌하게 되면 솜 위에 시약이 생기고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스푼에 있던 시약은 사라진다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BurnMatch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시약 담기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504" y="1544128"/>
            <a:ext cx="3240562" cy="16309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0B168F-0235-014D-B26B-C7B37AB27A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76"/>
          <a:stretch/>
        </p:blipFill>
        <p:spPr>
          <a:xfrm>
            <a:off x="1631504" y="4935731"/>
            <a:ext cx="3240562" cy="1630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942524-18C1-384D-8CA9-17077976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504" y="3236674"/>
            <a:ext cx="3240562" cy="1632487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AB554651-EC72-9343-8048-C474C9A27121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91782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2068663"/>
              </p:ext>
            </p:extLst>
          </p:nvPr>
        </p:nvGraphicFramePr>
        <p:xfrm>
          <a:off x="1847529" y="1973375"/>
          <a:ext cx="8507289" cy="375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BurnMatch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성냥갑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Asset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과 성냥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Asset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을 문질러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성냥에 불을 붙인다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실제로도 성냥에 불을 붙일 때 한 번에 잘 안 켜질 때도 있어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첫 번째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</a:rPr>
                        <a:t>문지으면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다시 시도해보자는 패널이 잠깐 뜨고 사라진다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그 후에 다시 시도하면 성냥에 불이 붙는다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ColoredFire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성냥 불 붙이기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504" y="1571987"/>
            <a:ext cx="3240562" cy="15752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0B168F-0235-014D-B26B-C7B37AB27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0" r="1570"/>
          <a:stretch/>
        </p:blipFill>
        <p:spPr>
          <a:xfrm>
            <a:off x="1631504" y="4935731"/>
            <a:ext cx="3240562" cy="16309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942524-18C1-384D-8CA9-170779763B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1504" y="3265281"/>
            <a:ext cx="3240562" cy="1575273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CA335630-8F55-7549-8DE4-BF8A082D3ECE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45268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9FE5F-6C95-3C4A-81B0-F910A1593640}"/>
              </a:ext>
            </a:extLst>
          </p:cNvPr>
          <p:cNvSpPr txBox="1"/>
          <p:nvPr/>
        </p:nvSpPr>
        <p:spPr>
          <a:xfrm>
            <a:off x="1904904" y="4626583"/>
            <a:ext cx="8382192" cy="161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/>
              <a:t>최근 가상현실</a:t>
            </a:r>
            <a:r>
              <a:rPr lang="en-US" altLang="ko-KR" sz="1400"/>
              <a:t>/</a:t>
            </a:r>
            <a:r>
              <a:rPr lang="ko-KR" altLang="en-US" sz="1400"/>
              <a:t>증강현실에 </a:t>
            </a:r>
            <a:r>
              <a:rPr lang="ko-KR" altLang="en-US" sz="1400" dirty="0"/>
              <a:t>대한 관심이 꾸준히 상승하고 있는 가운데</a:t>
            </a:r>
            <a:r>
              <a:rPr lang="en-US" altLang="ko-KR" sz="1400" dirty="0"/>
              <a:t>, </a:t>
            </a:r>
            <a:r>
              <a:rPr lang="ko-KR" altLang="en-US" sz="1400" dirty="0"/>
              <a:t>혼합현실까지 가세하며 이용자의 </a:t>
            </a:r>
            <a:r>
              <a:rPr lang="ko-KR" altLang="en-US" sz="1400" dirty="0" err="1"/>
              <a:t>몰입경험을</a:t>
            </a:r>
            <a:r>
              <a:rPr lang="ko-KR" altLang="en-US" sz="1400" dirty="0"/>
              <a:t> 제공하는 서비스 및 기기 시장에 대한 기대가 커지고 있다</a:t>
            </a:r>
            <a:r>
              <a:rPr lang="en-US" altLang="ko-KR" sz="1400" dirty="0"/>
              <a:t>.</a:t>
            </a:r>
          </a:p>
          <a:p>
            <a:pPr>
              <a:lnSpc>
                <a:spcPct val="120000"/>
              </a:lnSpc>
            </a:pPr>
            <a:r>
              <a:rPr lang="en" altLang="ko-Kore-KR" sz="1400" dirty="0"/>
              <a:t>IDC</a:t>
            </a:r>
            <a:r>
              <a:rPr lang="ko-KR" altLang="en-US" sz="1400" dirty="0"/>
              <a:t>는 세계 </a:t>
            </a:r>
            <a:r>
              <a:rPr lang="en" altLang="ko-Kore-KR" sz="1400" dirty="0"/>
              <a:t>AR/VR SW</a:t>
            </a:r>
            <a:r>
              <a:rPr lang="ko-KR" altLang="en-US" sz="1400" dirty="0"/>
              <a:t>시장규모를 </a:t>
            </a:r>
            <a:r>
              <a:rPr lang="en-US" altLang="ko-KR" sz="1400" dirty="0"/>
              <a:t>16</a:t>
            </a:r>
            <a:r>
              <a:rPr lang="ko-KR" altLang="en-US" sz="1400" dirty="0"/>
              <a:t>년 약 </a:t>
            </a:r>
            <a:r>
              <a:rPr lang="en-US" altLang="ko-KR" sz="1400" dirty="0"/>
              <a:t>21</a:t>
            </a:r>
            <a:r>
              <a:rPr lang="ko-KR" altLang="en-US" sz="1400" dirty="0"/>
              <a:t>억 달러에서 </a:t>
            </a:r>
            <a:r>
              <a:rPr lang="en-US" altLang="ko-KR" sz="1400" dirty="0"/>
              <a:t>21</a:t>
            </a:r>
            <a:r>
              <a:rPr lang="ko-KR" altLang="en-US" sz="1400" dirty="0"/>
              <a:t>년에는 약 </a:t>
            </a:r>
            <a:r>
              <a:rPr lang="en-US" altLang="ko-KR" sz="1400" dirty="0"/>
              <a:t>926</a:t>
            </a:r>
            <a:r>
              <a:rPr lang="ko-KR" altLang="en-US" sz="1400" dirty="0"/>
              <a:t>억 달러로 약 </a:t>
            </a:r>
            <a:r>
              <a:rPr lang="en-US" altLang="ko-KR" sz="1400" dirty="0"/>
              <a:t>44</a:t>
            </a:r>
            <a:r>
              <a:rPr lang="ko-KR" altLang="en-US" sz="1400" dirty="0"/>
              <a:t>배 성장할 것으로 전망하였다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기기 중심의 </a:t>
            </a:r>
            <a:r>
              <a:rPr lang="en" altLang="ko-Kore-KR" sz="1400" dirty="0"/>
              <a:t>HW</a:t>
            </a:r>
            <a:r>
              <a:rPr lang="ko-KR" altLang="en-US" sz="1400" dirty="0"/>
              <a:t>시장 역시 </a:t>
            </a:r>
            <a:r>
              <a:rPr lang="en" altLang="ko-Kore-KR" sz="1400" dirty="0"/>
              <a:t>CCS </a:t>
            </a:r>
            <a:r>
              <a:rPr lang="ko-KR" altLang="en-US" sz="1400" dirty="0" err="1"/>
              <a:t>인사이트</a:t>
            </a:r>
            <a:r>
              <a:rPr lang="ko-KR" altLang="en-US" sz="1400" dirty="0"/>
              <a:t> 전망치에 따르면</a:t>
            </a:r>
            <a:r>
              <a:rPr lang="en-US" altLang="ko-KR" sz="1400" dirty="0"/>
              <a:t>, </a:t>
            </a:r>
            <a:r>
              <a:rPr lang="ko-KR" altLang="en-US" sz="1400" dirty="0"/>
              <a:t>스마트폰 </a:t>
            </a:r>
            <a:r>
              <a:rPr lang="en" altLang="ko-Kore-KR" sz="1400" dirty="0"/>
              <a:t>VR </a:t>
            </a:r>
            <a:r>
              <a:rPr lang="ko-KR" altLang="en-US" sz="1400" dirty="0" err="1"/>
              <a:t>헤드셋</a:t>
            </a:r>
            <a:r>
              <a:rPr lang="ko-KR" altLang="en-US" sz="1400" dirty="0"/>
              <a:t> 판매량은 </a:t>
            </a:r>
            <a:r>
              <a:rPr lang="en-US" altLang="ko-KR" sz="1400" dirty="0"/>
              <a:t>17</a:t>
            </a:r>
            <a:r>
              <a:rPr lang="ko-KR" altLang="en-US" sz="1400" dirty="0"/>
              <a:t>년 대비 </a:t>
            </a:r>
            <a:r>
              <a:rPr lang="en-US" altLang="ko-KR" sz="1400" dirty="0"/>
              <a:t>21</a:t>
            </a:r>
            <a:r>
              <a:rPr lang="ko-KR" altLang="en-US" sz="1400" dirty="0"/>
              <a:t>년 약 </a:t>
            </a:r>
            <a:r>
              <a:rPr lang="en-US" altLang="ko-KR" sz="1400" dirty="0"/>
              <a:t>5</a:t>
            </a:r>
            <a:r>
              <a:rPr lang="ko-KR" altLang="en-US" sz="1400" dirty="0"/>
              <a:t>배의 성장세를 나타내며</a:t>
            </a:r>
            <a:r>
              <a:rPr lang="en-US" altLang="ko-KR" sz="1400" dirty="0"/>
              <a:t>, </a:t>
            </a:r>
            <a:r>
              <a:rPr lang="en" altLang="ko-Kore-KR" sz="1400" dirty="0"/>
              <a:t>AR/VR </a:t>
            </a:r>
            <a:r>
              <a:rPr lang="ko-KR" altLang="en-US" sz="1400" dirty="0"/>
              <a:t>전체 기기 </a:t>
            </a:r>
            <a:r>
              <a:rPr lang="ko-KR" altLang="en-US" sz="1400" dirty="0" err="1"/>
              <a:t>출하대수는</a:t>
            </a:r>
            <a:r>
              <a:rPr lang="ko-KR" altLang="en-US" sz="1400" dirty="0"/>
              <a:t> </a:t>
            </a:r>
            <a:r>
              <a:rPr lang="en-US" altLang="ko-KR" sz="1400" dirty="0"/>
              <a:t>9,000</a:t>
            </a:r>
            <a:r>
              <a:rPr lang="ko-KR" altLang="en-US" sz="1400" dirty="0"/>
              <a:t>만 대 이상이 될 것으로 전망하고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3BDB42-B5B8-7B4B-A2F7-23501921C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88" y="1750823"/>
            <a:ext cx="4132528" cy="23112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FF455C-2116-244F-93F1-DC3ABE3CBF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990" y="2009144"/>
            <a:ext cx="4636947" cy="179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F47CD3-96A4-0845-B363-B44C992CA209}"/>
              </a:ext>
            </a:extLst>
          </p:cNvPr>
          <p:cNvSpPr txBox="1"/>
          <p:nvPr/>
        </p:nvSpPr>
        <p:spPr>
          <a:xfrm>
            <a:off x="1631506" y="3879977"/>
            <a:ext cx="32403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CCS Insight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가상 현실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증강 현실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AR)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장치에 대한 글로벌 시장 예측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</a:p>
          <a:p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BEA186-3452-A449-AA63-903179347337}"/>
              </a:ext>
            </a:extLst>
          </p:cNvPr>
          <p:cNvSpPr txBox="1"/>
          <p:nvPr/>
        </p:nvSpPr>
        <p:spPr>
          <a:xfrm>
            <a:off x="5865415" y="3875569"/>
            <a:ext cx="36773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CCS Insight 2016-2021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ko-KR" altLang="en-US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카테고리별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VR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및 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장치 출하량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2017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년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월</a:t>
            </a:r>
          </a:p>
          <a:p>
            <a:endParaRPr kumimoji="1" lang="ko-Kore-KR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>
                          <a:solidFill>
                            <a:schemeClr val="tx1"/>
                          </a:solidFill>
                        </a:rPr>
                        <a:t>ColoredFire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바로 전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에서 불을 붙인 성냥으로 시약이 얹어진 솜에 불을 붙인다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처음에 선택했던 시약에 따라 각기 다른 색의 불꽃이 나타난다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∎이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이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불꽃반응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 실험의 결과화면이다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불꽃반응실험 결과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96" y="2016526"/>
            <a:ext cx="3373938" cy="173762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7FBC35-C0DA-F847-A374-6658D4FE6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96" y="3826665"/>
            <a:ext cx="3388884" cy="1737629"/>
          </a:xfrm>
          <a:prstGeom prst="rect">
            <a:avLst/>
          </a:prstGeom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8AA8C97B-9477-1949-8D89-4F97756FFECF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spc="-50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982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989524"/>
              </p:ext>
            </p:extLst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InsertIodine()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실험시작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 암모니아수에 고체 아이오딘을 넣어주는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비커 속 담겨있는 암모니아수에 고체 아이오딘을 충돌시켜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altLang="ko-Kore-KR" sz="1100"/>
                        <a:t>Stir</a:t>
                      </a:r>
                      <a:r>
                        <a:rPr lang="en-US" altLang="ko-Kore-KR" sz="1100"/>
                        <a:t>S</a:t>
                      </a:r>
                      <a:r>
                        <a:rPr lang="en" altLang="ko-Kore-KR" sz="1100"/>
                        <a:t>olution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암모니아수에 아이오딘 넣기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4E5E356-38CB-2941-A278-C46980A98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1389828"/>
            <a:ext cx="3240360" cy="164674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665B102-354F-4243-87B7-A424A87A82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3104905"/>
            <a:ext cx="3240360" cy="1656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54D01B9-D8C2-7144-BF42-334F993A0D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565" y="4830017"/>
            <a:ext cx="3266599" cy="165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29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717011"/>
              </p:ext>
            </p:extLst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StirSolution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고체 아이오딘이 담겨있는 비커를 유리막대로 저어서 완전히 녹여주는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고체 아이오딘과 유리막대의 충돌을 통해 아이오딘의 크기가 점점 작아지며 녹는 효과를 내었다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아이오딘이 완전히 녹으면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FilterSolution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유리막대로 저어주기</a:t>
                      </a:r>
                      <a:r>
                        <a:rPr lang="en-US" altLang="ko-KR" sz="1100" dirty="0"/>
                        <a:t>()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80A0C0-3AEB-5045-B95F-3859E75B1C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96" y="2195428"/>
            <a:ext cx="3373938" cy="1737629"/>
          </a:xfrm>
          <a:prstGeom prst="rect">
            <a:avLst/>
          </a:prstGeom>
        </p:spPr>
      </p:pic>
      <p:sp>
        <p:nvSpPr>
          <p:cNvPr id="13" name="제목 12">
            <a:extLst>
              <a:ext uri="{FF2B5EF4-FFF2-40B4-BE49-F238E27FC236}">
                <a16:creationId xmlns:a16="http://schemas.microsoft.com/office/drawing/2014/main" id="{F8B8DBF0-F721-DA45-B55E-06027AEE2A4F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4ADBDA-69E7-2240-9E2E-E8C5F134D870}"/>
              </a:ext>
            </a:extLst>
          </p:cNvPr>
          <p:cNvSpPr/>
          <p:nvPr/>
        </p:nvSpPr>
        <p:spPr>
          <a:xfrm>
            <a:off x="248478" y="2365513"/>
            <a:ext cx="1383026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추가해야댐</a:t>
            </a:r>
            <a:endParaRPr kumimoji="1" lang="en-US" altLang="ko-Kore-KR"/>
          </a:p>
          <a:p>
            <a:pPr algn="ctr"/>
            <a:r>
              <a:rPr kumimoji="1" lang="en-US" altLang="ko-Kore-KR"/>
              <a:t>-</a:t>
            </a:r>
            <a:r>
              <a:rPr kumimoji="1" lang="ko-Kore-KR" altLang="en-US"/>
              <a:t>언니장면</a:t>
            </a:r>
          </a:p>
        </p:txBody>
      </p:sp>
    </p:spTree>
    <p:extLst>
      <p:ext uri="{BB962C8B-B14F-4D97-AF65-F5344CB8AC3E}">
        <p14:creationId xmlns:p14="http://schemas.microsoft.com/office/powerpoint/2010/main" val="35197493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535540"/>
              </p:ext>
            </p:extLst>
          </p:nvPr>
        </p:nvGraphicFramePr>
        <p:xfrm>
          <a:off x="1847529" y="1973376"/>
          <a:ext cx="8507289" cy="37567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FilterSolution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고체 아이오딘을 녹인 용액을 깔때기와 거름종이를 통해 걸러주는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먼저 비커에 거름종이를 얹어주고 그 위에 용액을 부어준다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용액을 부을수록 걸러지는 반응물의 양이 점점 늘어난다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 특정 양의 반응물이 걸러지면 다음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DryReactants()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깔때기</a:t>
                      </a:r>
                      <a:r>
                        <a:rPr lang="en-US" altLang="ko-KR" sz="1100" dirty="0"/>
                        <a:t>/</a:t>
                      </a:r>
                      <a:r>
                        <a:rPr lang="ko-KR" altLang="en-US" sz="1100" dirty="0"/>
                        <a:t>거름종이로 걸러주기</a:t>
                      </a:r>
                      <a:r>
                        <a:rPr lang="en-US" altLang="ko-KR" sz="1100" dirty="0"/>
                        <a:t>()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7262B921-7473-4543-900D-2F70AEADD04E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304FDC73-E7F4-8746-BDE5-711F506FDE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4" y="3897450"/>
            <a:ext cx="3372712" cy="1731703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419EBD2B-BF53-CB48-A4E4-CBB3F0440D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64" y="2107129"/>
            <a:ext cx="3372712" cy="173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65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4617593"/>
              </p:ext>
            </p:extLst>
          </p:nvPr>
        </p:nvGraphicFramePr>
        <p:xfrm>
          <a:off x="1847529" y="1973376"/>
          <a:ext cx="8507289" cy="3646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DryReactants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ore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다 걸러진 반응물을 비커에서 분리한 후 건조시켜주는 </a:t>
                      </a: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ore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  <a:endParaRPr lang="en-US" altLang="ko-KR" sz="110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비커에서 반응물이 올려진 거름종이를 분리해 특정 시간이 흐르면 다음 </a:t>
                      </a: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S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을 호출한다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∎연결되는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ThrowExplosion()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ore-KR" altLang="en-US" sz="1100" dirty="0"/>
                        <a:t>건조하기</a:t>
                      </a:r>
                      <a:endParaRPr lang="ko-KR" altLang="en-US" sz="1100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BDD12FEA-8795-1D45-AD67-53B0EBE7FB2C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A1820752-95F9-D04C-8F34-C56535B9BE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51" y="2045794"/>
            <a:ext cx="3373938" cy="1730952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73447A15-1DF0-D742-9157-BD8948907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251" y="3836971"/>
            <a:ext cx="3371249" cy="17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99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808065"/>
              </p:ext>
            </p:extLst>
          </p:nvPr>
        </p:nvGraphicFramePr>
        <p:xfrm>
          <a:off x="1847529" y="1973376"/>
          <a:ext cx="8507289" cy="4024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227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064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</a:rPr>
                        <a:t>기능명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ThrowExplosion()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기능설명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건조된 반응물은 특정 거리를 두어 놓여있고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사용자가 주변 사물을 이용해 던져 반응물을 맞추면 폭발이 일어나는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746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처리내용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건조된 반응물이 올려진 거름종이는 사용자로부터 특정 거리로 이동되고</a:t>
                      </a: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ore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던진 사물과 반응물이 충돌되면 폭발 이펙트가 일어난다</a:t>
                      </a:r>
                      <a:r>
                        <a:rPr lang="en-US" altLang="ko-Kore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</a:rPr>
                        <a:t>폭발이 일어나고 약간의 시간이 지난 후 실험이 종료된다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345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비고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∎이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Scene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이 콩알탄실험의 결과화면이다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.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24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요구사항 명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다양한 사물로 가루를 맞춰 폭발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ea typeface="+mn-ea"/>
                        </a:rPr>
                        <a:t>()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제목 12">
            <a:extLst>
              <a:ext uri="{FF2B5EF4-FFF2-40B4-BE49-F238E27FC236}">
                <a16:creationId xmlns:a16="http://schemas.microsoft.com/office/drawing/2014/main" id="{8349A060-2B80-6D46-959D-740724960D56}"/>
              </a:ext>
            </a:extLst>
          </p:cNvPr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화면 설계서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spc="-50">
                <a:solidFill>
                  <a:schemeClr val="bg1"/>
                </a:solidFill>
                <a:latin typeface="+mn-ea"/>
                <a:cs typeface="+mj-cs"/>
              </a:rPr>
              <a:t>콩알탄 실험</a:t>
            </a:r>
            <a:r>
              <a:rPr lang="en-US" altLang="ko-KR" sz="1700" b="1" spc="-5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b="1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4" name="그림 3" descr="테이블, 컴퓨터이(가) 표시된 사진&#10;&#10;자동 생성된 설명">
            <a:extLst>
              <a:ext uri="{FF2B5EF4-FFF2-40B4-BE49-F238E27FC236}">
                <a16:creationId xmlns:a16="http://schemas.microsoft.com/office/drawing/2014/main" id="{5D20D8F3-7E1D-CB41-8F69-3E5ED19018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39" y="4037409"/>
            <a:ext cx="3373939" cy="1707711"/>
          </a:xfrm>
          <a:prstGeom prst="rect">
            <a:avLst/>
          </a:prstGeom>
        </p:spPr>
      </p:pic>
      <p:pic>
        <p:nvPicPr>
          <p:cNvPr id="14" name="그림 13" descr="테이블, 작업대이(가) 표시된 사진&#10;&#10;자동 생성된 설명">
            <a:extLst>
              <a:ext uri="{FF2B5EF4-FFF2-40B4-BE49-F238E27FC236}">
                <a16:creationId xmlns:a16="http://schemas.microsoft.com/office/drawing/2014/main" id="{44F79E67-8514-6949-BC57-8927CDAC4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39" y="2193631"/>
            <a:ext cx="3373938" cy="172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11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1847528" y="692697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엔티티관계도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4DD9EE-ED2F-4178-935E-C63F909DA2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895" y="2446132"/>
            <a:ext cx="7134209" cy="139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356835"/>
              </p:ext>
            </p:extLst>
          </p:nvPr>
        </p:nvGraphicFramePr>
        <p:xfrm>
          <a:off x="1692879" y="1398060"/>
          <a:ext cx="8865668" cy="87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21_HF279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Unity</a:t>
                      </a:r>
                      <a:r>
                        <a:rPr lang="ko-KR" altLang="en-US" sz="1000" dirty="0"/>
                        <a:t>를 활용한 </a:t>
                      </a:r>
                      <a:r>
                        <a:rPr lang="en-US" altLang="ko-KR" sz="1000" dirty="0"/>
                        <a:t>AR/VR</a:t>
                      </a:r>
                      <a:r>
                        <a:rPr lang="ko-KR" altLang="en-US" sz="1000" dirty="0"/>
                        <a:t> 과학실험 스마트러닝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21 . 07. 12.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기반의 증강현실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가상현실 구축을 통해 환경에 제한되지 않고도 참여도 높은 실험을 진행가능한 스마트러닝 시스템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마리모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ED5322-2EB6-4BC2-8B92-3FB0EA547ACD}"/>
              </a:ext>
            </a:extLst>
          </p:cNvPr>
          <p:cNvSpPr/>
          <p:nvPr/>
        </p:nvSpPr>
        <p:spPr>
          <a:xfrm>
            <a:off x="5419112" y="3378280"/>
            <a:ext cx="1466720" cy="607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Home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0444A48A-A501-4245-8DD5-F5AEA4BE03AA}"/>
              </a:ext>
            </a:extLst>
          </p:cNvPr>
          <p:cNvSpPr/>
          <p:nvPr/>
        </p:nvSpPr>
        <p:spPr>
          <a:xfrm>
            <a:off x="7176022" y="3552660"/>
            <a:ext cx="1466720" cy="430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Experiment List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390705B8-1D55-4E42-B549-63EC7C928190}"/>
              </a:ext>
            </a:extLst>
          </p:cNvPr>
          <p:cNvSpPr/>
          <p:nvPr/>
        </p:nvSpPr>
        <p:spPr>
          <a:xfrm>
            <a:off x="8915680" y="3733814"/>
            <a:ext cx="1466720" cy="254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Experiment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C296937-4D2F-4A0B-82B2-A838217F3BE5}"/>
              </a:ext>
            </a:extLst>
          </p:cNvPr>
          <p:cNvSpPr/>
          <p:nvPr/>
        </p:nvSpPr>
        <p:spPr>
          <a:xfrm>
            <a:off x="3665080" y="3552660"/>
            <a:ext cx="1466720" cy="430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Game List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7872520-815B-444F-9934-5228A6869EEE}"/>
              </a:ext>
            </a:extLst>
          </p:cNvPr>
          <p:cNvSpPr/>
          <p:nvPr/>
        </p:nvSpPr>
        <p:spPr>
          <a:xfrm>
            <a:off x="1913916" y="3728058"/>
            <a:ext cx="1466720" cy="254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Game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E95C7205-CA85-41A1-A224-9B1C17737F79}"/>
              </a:ext>
            </a:extLst>
          </p:cNvPr>
          <p:cNvCxnSpPr>
            <a:cxnSpLocks/>
            <a:stCxn id="57" idx="2"/>
          </p:cNvCxnSpPr>
          <p:nvPr/>
        </p:nvCxnSpPr>
        <p:spPr>
          <a:xfrm>
            <a:off x="2647276" y="3983047"/>
            <a:ext cx="11741" cy="2531567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909214EB-2377-4FEE-895E-38CFF3AE5BCD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398440" y="3983048"/>
            <a:ext cx="23002" cy="253156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B5088F6-5EAC-4309-83BD-98293F51CB6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152472" y="3985920"/>
            <a:ext cx="31402" cy="24699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5B087DB5-DBA4-427D-A181-63BF4E742068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7909382" y="3983048"/>
            <a:ext cx="34504" cy="253156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3D1D29BD-74D2-4D6B-B050-82A914E95CB1}"/>
              </a:ext>
            </a:extLst>
          </p:cNvPr>
          <p:cNvCxnSpPr>
            <a:cxnSpLocks/>
            <a:stCxn id="55" idx="2"/>
          </p:cNvCxnSpPr>
          <p:nvPr/>
        </p:nvCxnSpPr>
        <p:spPr>
          <a:xfrm>
            <a:off x="9649040" y="3988803"/>
            <a:ext cx="17259" cy="252581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E931F12-9B67-4DD5-A18A-878FCB8C21E3}"/>
              </a:ext>
            </a:extLst>
          </p:cNvPr>
          <p:cNvCxnSpPr>
            <a:cxnSpLocks/>
          </p:cNvCxnSpPr>
          <p:nvPr/>
        </p:nvCxnSpPr>
        <p:spPr>
          <a:xfrm>
            <a:off x="6168417" y="4464990"/>
            <a:ext cx="1765530" cy="3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4096AE3-E1BE-4D33-9BF0-833F8E783C5A}"/>
              </a:ext>
            </a:extLst>
          </p:cNvPr>
          <p:cNvCxnSpPr>
            <a:cxnSpLocks/>
          </p:cNvCxnSpPr>
          <p:nvPr/>
        </p:nvCxnSpPr>
        <p:spPr>
          <a:xfrm flipH="1">
            <a:off x="4398441" y="4465325"/>
            <a:ext cx="17540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A6E00A4F-1199-47E3-8588-44257D4CAC84}"/>
              </a:ext>
            </a:extLst>
          </p:cNvPr>
          <p:cNvSpPr txBox="1"/>
          <p:nvPr/>
        </p:nvSpPr>
        <p:spPr>
          <a:xfrm>
            <a:off x="4792465" y="4223785"/>
            <a:ext cx="105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게임하기 선택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A51D3D-BF03-486C-8633-48DA4A4DA3E0}"/>
              </a:ext>
            </a:extLst>
          </p:cNvPr>
          <p:cNvSpPr txBox="1"/>
          <p:nvPr/>
        </p:nvSpPr>
        <p:spPr>
          <a:xfrm>
            <a:off x="6514867" y="4210638"/>
            <a:ext cx="105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실험하기 선택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9FF6627-CBCC-4B44-817F-4EE721F4CA63}"/>
              </a:ext>
            </a:extLst>
          </p:cNvPr>
          <p:cNvCxnSpPr>
            <a:cxnSpLocks/>
          </p:cNvCxnSpPr>
          <p:nvPr/>
        </p:nvCxnSpPr>
        <p:spPr>
          <a:xfrm flipH="1">
            <a:off x="2644397" y="4991244"/>
            <a:ext cx="1777045" cy="28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473B7AD2-A09B-4A7A-9233-2E31CAB8ABBC}"/>
              </a:ext>
            </a:extLst>
          </p:cNvPr>
          <p:cNvCxnSpPr/>
          <p:nvPr/>
        </p:nvCxnSpPr>
        <p:spPr>
          <a:xfrm>
            <a:off x="7926645" y="4985486"/>
            <a:ext cx="17310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325EB061-B683-4629-9E56-461B99D96A6E}"/>
              </a:ext>
            </a:extLst>
          </p:cNvPr>
          <p:cNvSpPr txBox="1"/>
          <p:nvPr/>
        </p:nvSpPr>
        <p:spPr>
          <a:xfrm>
            <a:off x="3136476" y="4764432"/>
            <a:ext cx="965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선택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04CF998-3B26-42EF-81B1-594E3D9FC9B9}"/>
              </a:ext>
            </a:extLst>
          </p:cNvPr>
          <p:cNvSpPr txBox="1"/>
          <p:nvPr/>
        </p:nvSpPr>
        <p:spPr>
          <a:xfrm>
            <a:off x="8441588" y="4762857"/>
            <a:ext cx="9654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실험 선택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BF0DBB97-BFBB-4921-8FCA-EE844FBCC06E}"/>
              </a:ext>
            </a:extLst>
          </p:cNvPr>
          <p:cNvCxnSpPr>
            <a:cxnSpLocks/>
          </p:cNvCxnSpPr>
          <p:nvPr/>
        </p:nvCxnSpPr>
        <p:spPr>
          <a:xfrm flipH="1" flipV="1">
            <a:off x="7943890" y="5559634"/>
            <a:ext cx="1722409" cy="1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75B16D18-F0B0-4D56-94CC-C948E8D5AA18}"/>
              </a:ext>
            </a:extLst>
          </p:cNvPr>
          <p:cNvCxnSpPr>
            <a:cxnSpLocks/>
          </p:cNvCxnSpPr>
          <p:nvPr/>
        </p:nvCxnSpPr>
        <p:spPr>
          <a:xfrm>
            <a:off x="2659017" y="5559634"/>
            <a:ext cx="17626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5B7602BE-69C7-4D16-9682-5F4B3B877834}"/>
              </a:ext>
            </a:extLst>
          </p:cNvPr>
          <p:cNvCxnSpPr>
            <a:cxnSpLocks/>
          </p:cNvCxnSpPr>
          <p:nvPr/>
        </p:nvCxnSpPr>
        <p:spPr>
          <a:xfrm>
            <a:off x="4422643" y="6065163"/>
            <a:ext cx="17612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9E9A285E-9EC7-4A49-84F9-B2F6707CD51E}"/>
              </a:ext>
            </a:extLst>
          </p:cNvPr>
          <p:cNvCxnSpPr>
            <a:cxnSpLocks/>
          </p:cNvCxnSpPr>
          <p:nvPr/>
        </p:nvCxnSpPr>
        <p:spPr>
          <a:xfrm flipH="1">
            <a:off x="6179784" y="6065163"/>
            <a:ext cx="17641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8DA33A1D-8EA4-4D5E-ADFE-BD4386FC40F7}"/>
              </a:ext>
            </a:extLst>
          </p:cNvPr>
          <p:cNvSpPr txBox="1"/>
          <p:nvPr/>
        </p:nvSpPr>
        <p:spPr>
          <a:xfrm>
            <a:off x="3055212" y="5335173"/>
            <a:ext cx="111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게임 목록으로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DBDFF32-3C15-4D35-AB93-414DCDE34BA4}"/>
              </a:ext>
            </a:extLst>
          </p:cNvPr>
          <p:cNvSpPr txBox="1"/>
          <p:nvPr/>
        </p:nvSpPr>
        <p:spPr>
          <a:xfrm>
            <a:off x="8350638" y="5323352"/>
            <a:ext cx="11128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실험 목록으로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6330DE6-E274-4782-98F8-A7EE84B01B1A}"/>
              </a:ext>
            </a:extLst>
          </p:cNvPr>
          <p:cNvSpPr txBox="1"/>
          <p:nvPr/>
        </p:nvSpPr>
        <p:spPr>
          <a:xfrm>
            <a:off x="4893531" y="5817738"/>
            <a:ext cx="105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홈 화면으로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BDAD2B6-3114-46BF-89D9-92628E82563A}"/>
              </a:ext>
            </a:extLst>
          </p:cNvPr>
          <p:cNvSpPr txBox="1"/>
          <p:nvPr/>
        </p:nvSpPr>
        <p:spPr>
          <a:xfrm>
            <a:off x="6628930" y="5823911"/>
            <a:ext cx="105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홈 화면으로</a:t>
            </a: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A78C615-22C5-4C14-A180-F8C50B995F1F}"/>
              </a:ext>
            </a:extLst>
          </p:cNvPr>
          <p:cNvSpPr/>
          <p:nvPr/>
        </p:nvSpPr>
        <p:spPr>
          <a:xfrm>
            <a:off x="5738783" y="2838378"/>
            <a:ext cx="864269" cy="298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Login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C166635-E14A-4891-A425-39F682202756}"/>
              </a:ext>
            </a:extLst>
          </p:cNvPr>
          <p:cNvCxnSpPr>
            <a:cxnSpLocks/>
          </p:cNvCxnSpPr>
          <p:nvPr/>
        </p:nvCxnSpPr>
        <p:spPr>
          <a:xfrm flipH="1">
            <a:off x="6152472" y="3141588"/>
            <a:ext cx="5268" cy="245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6A73AD4-0F97-4850-87BF-EFD2160CF841}"/>
              </a:ext>
            </a:extLst>
          </p:cNvPr>
          <p:cNvSpPr txBox="1"/>
          <p:nvPr/>
        </p:nvSpPr>
        <p:spPr>
          <a:xfrm>
            <a:off x="2775047" y="4295862"/>
            <a:ext cx="1525637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i="1" dirty="0"/>
              <a:t>서버로부터 해당 복습게임의</a:t>
            </a:r>
            <a:endParaRPr lang="en-US" altLang="ko-KR" sz="800" b="1" i="1" dirty="0"/>
          </a:p>
          <a:p>
            <a:r>
              <a:rPr lang="en-US" altLang="ko-KR" sz="800" b="1" i="1" dirty="0"/>
              <a:t>Asset Bundle</a:t>
            </a:r>
            <a:r>
              <a:rPr lang="ko-KR" altLang="en-US" sz="800" b="1" i="1" dirty="0"/>
              <a:t>을 </a:t>
            </a:r>
            <a:r>
              <a:rPr lang="en-US" altLang="ko-KR" sz="800" b="1" i="1" dirty="0"/>
              <a:t>Download</a:t>
            </a:r>
            <a:endParaRPr lang="ko-KR" altLang="en-US" sz="800" b="1" i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BD698C7C-B04D-47DD-9552-C1D58A1A9571}"/>
              </a:ext>
            </a:extLst>
          </p:cNvPr>
          <p:cNvSpPr txBox="1"/>
          <p:nvPr/>
        </p:nvSpPr>
        <p:spPr>
          <a:xfrm>
            <a:off x="8034273" y="4301615"/>
            <a:ext cx="1525637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i="1" dirty="0"/>
              <a:t>서버로부터 해당 실험의</a:t>
            </a:r>
            <a:endParaRPr lang="en-US" altLang="ko-KR" sz="800" b="1" i="1" dirty="0"/>
          </a:p>
          <a:p>
            <a:r>
              <a:rPr lang="en-US" altLang="ko-KR" sz="800" b="1" i="1" dirty="0"/>
              <a:t>Asset Bundle</a:t>
            </a:r>
            <a:r>
              <a:rPr lang="ko-KR" altLang="en-US" sz="800" b="1" i="1" dirty="0"/>
              <a:t>을 </a:t>
            </a:r>
            <a:r>
              <a:rPr lang="en-US" altLang="ko-KR" sz="800" b="1" i="1" dirty="0"/>
              <a:t>Download</a:t>
            </a:r>
            <a:endParaRPr lang="ko-KR" altLang="en-US" sz="800" b="1" i="1" dirty="0"/>
          </a:p>
        </p:txBody>
      </p:sp>
      <p:pic>
        <p:nvPicPr>
          <p:cNvPr id="133" name="Picture 2" descr="Arrows curves forming an oval shape free icon">
            <a:extLst>
              <a:ext uri="{FF2B5EF4-FFF2-40B4-BE49-F238E27FC236}">
                <a16:creationId xmlns:a16="http://schemas.microsoft.com/office/drawing/2014/main" id="{C0DF7EF5-A902-4BD2-B00D-2993571D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74030" y="4919151"/>
            <a:ext cx="611373" cy="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Arrows curves forming an oval shape free icon">
            <a:extLst>
              <a:ext uri="{FF2B5EF4-FFF2-40B4-BE49-F238E27FC236}">
                <a16:creationId xmlns:a16="http://schemas.microsoft.com/office/drawing/2014/main" id="{C40CFEAC-90FB-4A87-B88A-61BB1EFBF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43" y="4917900"/>
            <a:ext cx="611372" cy="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259B6109-F168-44DA-8829-940A9B66444F}"/>
              </a:ext>
            </a:extLst>
          </p:cNvPr>
          <p:cNvSpPr txBox="1"/>
          <p:nvPr/>
        </p:nvSpPr>
        <p:spPr>
          <a:xfrm>
            <a:off x="1528073" y="5142693"/>
            <a:ext cx="916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다시하기</a:t>
            </a:r>
            <a:endParaRPr lang="ko-KR" altLang="en-US" sz="10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60DBF3C-996A-4AAD-B279-5BD3E4561374}"/>
              </a:ext>
            </a:extLst>
          </p:cNvPr>
          <p:cNvSpPr txBox="1"/>
          <p:nvPr/>
        </p:nvSpPr>
        <p:spPr>
          <a:xfrm>
            <a:off x="10053661" y="5139145"/>
            <a:ext cx="916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다시하기</a:t>
            </a:r>
            <a:endParaRPr lang="ko-KR" altLang="en-US" sz="1000" dirty="0"/>
          </a:p>
        </p:txBody>
      </p:sp>
      <p:sp>
        <p:nvSpPr>
          <p:cNvPr id="137" name="AutoShape 85">
            <a:extLst>
              <a:ext uri="{FF2B5EF4-FFF2-40B4-BE49-F238E27FC236}">
                <a16:creationId xmlns:a16="http://schemas.microsoft.com/office/drawing/2014/main" id="{B166559A-E716-420C-A443-4EDD33FE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811" y="2688006"/>
            <a:ext cx="9321451" cy="3911436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04D80A0-0FEA-4647-9891-EAC1B4DA58CD}"/>
              </a:ext>
            </a:extLst>
          </p:cNvPr>
          <p:cNvSpPr txBox="1"/>
          <p:nvPr/>
        </p:nvSpPr>
        <p:spPr>
          <a:xfrm>
            <a:off x="1536827" y="2390787"/>
            <a:ext cx="6094602" cy="2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&lt;AR/VR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과학실험 스마트러닝 시스템 흐름도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92879" y="1398060"/>
          <a:ext cx="8865668" cy="872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21_HF279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Unity</a:t>
                      </a:r>
                      <a:r>
                        <a:rPr lang="ko-KR" altLang="en-US" sz="1000" dirty="0"/>
                        <a:t>를 활용한 </a:t>
                      </a:r>
                      <a:r>
                        <a:rPr lang="en-US" altLang="ko-KR" sz="1000" dirty="0"/>
                        <a:t>AR/VR</a:t>
                      </a:r>
                      <a:r>
                        <a:rPr lang="ko-KR" altLang="en-US" sz="1000" dirty="0"/>
                        <a:t> 과학실험 스마트러닝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21 . 07. 12.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Unity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기반의 증강현실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가상현실 구축을 통해 환경에 제한되지 않고도 참여도 높은 실험을 진행가능한 스마트러닝 시스템</a:t>
                      </a: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마리모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3" name="직사각형 52">
            <a:extLst>
              <a:ext uri="{FF2B5EF4-FFF2-40B4-BE49-F238E27FC236}">
                <a16:creationId xmlns:a16="http://schemas.microsoft.com/office/drawing/2014/main" id="{AFED5322-2EB6-4BC2-8B92-3FB0EA547ACD}"/>
              </a:ext>
            </a:extLst>
          </p:cNvPr>
          <p:cNvSpPr/>
          <p:nvPr/>
        </p:nvSpPr>
        <p:spPr>
          <a:xfrm>
            <a:off x="5419112" y="3378280"/>
            <a:ext cx="1466720" cy="6076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Home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B5088F6-5EAC-4309-83BD-98293F51CB6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6152472" y="3985920"/>
            <a:ext cx="31402" cy="246997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6A78C615-22C5-4C14-A180-F8C50B995F1F}"/>
              </a:ext>
            </a:extLst>
          </p:cNvPr>
          <p:cNvSpPr/>
          <p:nvPr/>
        </p:nvSpPr>
        <p:spPr>
          <a:xfrm>
            <a:off x="5738783" y="2838378"/>
            <a:ext cx="864269" cy="2983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Login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30" name="직선 화살표 연결선 129">
            <a:extLst>
              <a:ext uri="{FF2B5EF4-FFF2-40B4-BE49-F238E27FC236}">
                <a16:creationId xmlns:a16="http://schemas.microsoft.com/office/drawing/2014/main" id="{DC166635-E14A-4891-A425-39F682202756}"/>
              </a:ext>
            </a:extLst>
          </p:cNvPr>
          <p:cNvCxnSpPr>
            <a:cxnSpLocks/>
          </p:cNvCxnSpPr>
          <p:nvPr/>
        </p:nvCxnSpPr>
        <p:spPr>
          <a:xfrm flipH="1">
            <a:off x="6152472" y="3141588"/>
            <a:ext cx="5268" cy="2453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AutoShape 85">
            <a:extLst>
              <a:ext uri="{FF2B5EF4-FFF2-40B4-BE49-F238E27FC236}">
                <a16:creationId xmlns:a16="http://schemas.microsoft.com/office/drawing/2014/main" id="{B166559A-E716-420C-A443-4EDD33FEED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4811" y="2688006"/>
            <a:ext cx="9321451" cy="3911436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004D80A0-0FEA-4647-9891-EAC1B4DA58CD}"/>
              </a:ext>
            </a:extLst>
          </p:cNvPr>
          <p:cNvSpPr txBox="1"/>
          <p:nvPr/>
        </p:nvSpPr>
        <p:spPr>
          <a:xfrm>
            <a:off x="1536827" y="2390787"/>
            <a:ext cx="6094602" cy="27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&lt;AR/VR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과학실험 스마트러닝 시스템 흐름도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12AD33A-56A6-DB47-BB6A-F1ED33EC899A}"/>
              </a:ext>
            </a:extLst>
          </p:cNvPr>
          <p:cNvSpPr/>
          <p:nvPr/>
        </p:nvSpPr>
        <p:spPr>
          <a:xfrm>
            <a:off x="7176022" y="3552660"/>
            <a:ext cx="1466720" cy="4303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Simulation List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88C01-5C60-6849-A07F-9C8730C8CA8D}"/>
              </a:ext>
            </a:extLst>
          </p:cNvPr>
          <p:cNvSpPr/>
          <p:nvPr/>
        </p:nvSpPr>
        <p:spPr>
          <a:xfrm>
            <a:off x="8915680" y="3733814"/>
            <a:ext cx="1466720" cy="2549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Simulation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81" name="직선 연결선 60">
            <a:extLst>
              <a:ext uri="{FF2B5EF4-FFF2-40B4-BE49-F238E27FC236}">
                <a16:creationId xmlns:a16="http://schemas.microsoft.com/office/drawing/2014/main" id="{B0C1D33E-A659-EE4A-A5C5-E9D578CB4AA2}"/>
              </a:ext>
            </a:extLst>
          </p:cNvPr>
          <p:cNvCxnSpPr>
            <a:cxnSpLocks/>
          </p:cNvCxnSpPr>
          <p:nvPr/>
        </p:nvCxnSpPr>
        <p:spPr>
          <a:xfrm>
            <a:off x="7909382" y="3983048"/>
            <a:ext cx="34504" cy="253156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61">
            <a:extLst>
              <a:ext uri="{FF2B5EF4-FFF2-40B4-BE49-F238E27FC236}">
                <a16:creationId xmlns:a16="http://schemas.microsoft.com/office/drawing/2014/main" id="{1742000F-AB93-B246-AAA1-D088E29FF83D}"/>
              </a:ext>
            </a:extLst>
          </p:cNvPr>
          <p:cNvCxnSpPr>
            <a:cxnSpLocks/>
          </p:cNvCxnSpPr>
          <p:nvPr/>
        </p:nvCxnSpPr>
        <p:spPr>
          <a:xfrm>
            <a:off x="9649040" y="3988803"/>
            <a:ext cx="17259" cy="2525811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BFDB7BD5-6455-554B-88FC-D94A5F62B141}"/>
              </a:ext>
            </a:extLst>
          </p:cNvPr>
          <p:cNvCxnSpPr/>
          <p:nvPr/>
        </p:nvCxnSpPr>
        <p:spPr>
          <a:xfrm>
            <a:off x="7926645" y="4985486"/>
            <a:ext cx="173102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1EDAF73-8F86-1E41-9275-EF4494934BFF}"/>
              </a:ext>
            </a:extLst>
          </p:cNvPr>
          <p:cNvSpPr txBox="1"/>
          <p:nvPr/>
        </p:nvSpPr>
        <p:spPr>
          <a:xfrm>
            <a:off x="8188421" y="4762125"/>
            <a:ext cx="12333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시뮬레이션 선택</a:t>
            </a:r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7D306FF3-E7F6-F34F-BC5F-8EBC5490B417}"/>
              </a:ext>
            </a:extLst>
          </p:cNvPr>
          <p:cNvCxnSpPr>
            <a:cxnSpLocks/>
          </p:cNvCxnSpPr>
          <p:nvPr/>
        </p:nvCxnSpPr>
        <p:spPr>
          <a:xfrm flipH="1" flipV="1">
            <a:off x="7943890" y="5559634"/>
            <a:ext cx="1722409" cy="17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3EE62DD-E7E0-E146-94DC-D7E41BD61E74}"/>
              </a:ext>
            </a:extLst>
          </p:cNvPr>
          <p:cNvSpPr txBox="1"/>
          <p:nvPr/>
        </p:nvSpPr>
        <p:spPr>
          <a:xfrm>
            <a:off x="8091669" y="5330216"/>
            <a:ext cx="1409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시뮬레이션 목록으로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125CEDC-2660-E940-A98A-A7576F1D421C}"/>
              </a:ext>
            </a:extLst>
          </p:cNvPr>
          <p:cNvSpPr txBox="1"/>
          <p:nvPr/>
        </p:nvSpPr>
        <p:spPr>
          <a:xfrm>
            <a:off x="8004528" y="4310400"/>
            <a:ext cx="1583870" cy="33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800" b="1" i="1" dirty="0"/>
              <a:t>서버로부터 해당 시뮬레이션의</a:t>
            </a:r>
            <a:r>
              <a:rPr lang="en-US" altLang="ko-KR" sz="800" b="1" i="1" dirty="0"/>
              <a:t> Asset Bundle</a:t>
            </a:r>
            <a:r>
              <a:rPr lang="ko-KR" altLang="en-US" sz="800" b="1" i="1" dirty="0"/>
              <a:t>을</a:t>
            </a:r>
            <a:r>
              <a:rPr lang="en-US" altLang="ko-KR" sz="800" b="1" i="1" dirty="0"/>
              <a:t>Download</a:t>
            </a:r>
            <a:endParaRPr lang="ko-KR" altLang="en-US" sz="800" b="1" i="1" dirty="0"/>
          </a:p>
        </p:txBody>
      </p:sp>
      <p:pic>
        <p:nvPicPr>
          <p:cNvPr id="88" name="Picture 2" descr="Arrows curves forming an oval shape free icon">
            <a:extLst>
              <a:ext uri="{FF2B5EF4-FFF2-40B4-BE49-F238E27FC236}">
                <a16:creationId xmlns:a16="http://schemas.microsoft.com/office/drawing/2014/main" id="{BA05BE3C-F6F6-BA42-AD0A-7FBC5F80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143" y="4917900"/>
            <a:ext cx="611372" cy="73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1F42D600-7128-9644-9F0C-D3FE307D4D28}"/>
              </a:ext>
            </a:extLst>
          </p:cNvPr>
          <p:cNvSpPr txBox="1"/>
          <p:nvPr/>
        </p:nvSpPr>
        <p:spPr>
          <a:xfrm>
            <a:off x="10053661" y="5139145"/>
            <a:ext cx="9162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다시하기</a:t>
            </a:r>
            <a:endParaRPr lang="ko-KR" altLang="en-US" sz="1000" dirty="0"/>
          </a:p>
        </p:txBody>
      </p: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id="{0BE8A67E-3843-EA49-A742-2E784548EEDD}"/>
              </a:ext>
            </a:extLst>
          </p:cNvPr>
          <p:cNvCxnSpPr>
            <a:cxnSpLocks/>
          </p:cNvCxnSpPr>
          <p:nvPr/>
        </p:nvCxnSpPr>
        <p:spPr>
          <a:xfrm>
            <a:off x="6152472" y="4455051"/>
            <a:ext cx="17569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67B25D1-7375-114B-AB16-0B12FB172D85}"/>
              </a:ext>
            </a:extLst>
          </p:cNvPr>
          <p:cNvSpPr txBox="1"/>
          <p:nvPr/>
        </p:nvSpPr>
        <p:spPr>
          <a:xfrm>
            <a:off x="6466020" y="4208830"/>
            <a:ext cx="1149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시뮬레이션 선택</a:t>
            </a: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697C485A-65E6-334A-8CB9-CA38280AED0B}"/>
              </a:ext>
            </a:extLst>
          </p:cNvPr>
          <p:cNvCxnSpPr>
            <a:cxnSpLocks/>
          </p:cNvCxnSpPr>
          <p:nvPr/>
        </p:nvCxnSpPr>
        <p:spPr>
          <a:xfrm flipH="1">
            <a:off x="6179784" y="6065163"/>
            <a:ext cx="176410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81624A59-45BC-FB4E-87A3-F3234003F3E6}"/>
              </a:ext>
            </a:extLst>
          </p:cNvPr>
          <p:cNvSpPr txBox="1"/>
          <p:nvPr/>
        </p:nvSpPr>
        <p:spPr>
          <a:xfrm>
            <a:off x="6628930" y="5823911"/>
            <a:ext cx="10555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홈 화면으로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4E20A-2B84-F241-8429-484D423B793F}"/>
              </a:ext>
            </a:extLst>
          </p:cNvPr>
          <p:cNvSpPr txBox="1"/>
          <p:nvPr/>
        </p:nvSpPr>
        <p:spPr>
          <a:xfrm>
            <a:off x="2117504" y="4546681"/>
            <a:ext cx="3278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200">
                <a:highlight>
                  <a:srgbClr val="C0C0C0"/>
                </a:highlight>
              </a:rPr>
              <a:t>Experiment</a:t>
            </a:r>
            <a:r>
              <a:rPr kumimoji="1" lang="ko-Kore-KR" altLang="en-US" sz="1200">
                <a:highlight>
                  <a:srgbClr val="C0C0C0"/>
                </a:highlight>
              </a:rPr>
              <a:t>와 </a:t>
            </a:r>
            <a:r>
              <a:rPr kumimoji="1" lang="en-US" altLang="ko-Kore-KR" sz="1200">
                <a:highlight>
                  <a:srgbClr val="C0C0C0"/>
                </a:highlight>
              </a:rPr>
              <a:t>Game</a:t>
            </a:r>
            <a:r>
              <a:rPr kumimoji="1" lang="ko-Kore-KR" altLang="en-US" sz="1200">
                <a:highlight>
                  <a:srgbClr val="C0C0C0"/>
                </a:highlight>
              </a:rPr>
              <a:t>은</a:t>
            </a:r>
            <a:r>
              <a:rPr kumimoji="1" lang="en-US" altLang="ko-Kore-KR" sz="1200">
                <a:highlight>
                  <a:srgbClr val="C0C0C0"/>
                </a:highlight>
              </a:rPr>
              <a:t> </a:t>
            </a:r>
            <a:r>
              <a:rPr kumimoji="1" lang="ko-Kore-KR" altLang="en-US" sz="1200">
                <a:highlight>
                  <a:srgbClr val="C0C0C0"/>
                </a:highlight>
              </a:rPr>
              <a:t>위 슬라이드와 동일함</a:t>
            </a:r>
            <a:endParaRPr kumimoji="1" lang="en-US" altLang="ko-Kore-KR" sz="1200">
              <a:highlight>
                <a:srgbClr val="C0C0C0"/>
              </a:highlight>
            </a:endParaRPr>
          </a:p>
          <a:p>
            <a:pPr algn="ctr"/>
            <a:r>
              <a:rPr kumimoji="1" lang="en-US" altLang="ko-Kore-KR" sz="1200">
                <a:highlight>
                  <a:srgbClr val="C0C0C0"/>
                </a:highlight>
              </a:rPr>
              <a:t>(</a:t>
            </a:r>
            <a:r>
              <a:rPr kumimoji="1" lang="ko-Kore-KR" altLang="en-US" sz="1200">
                <a:highlight>
                  <a:srgbClr val="C0C0C0"/>
                </a:highlight>
              </a:rPr>
              <a:t>공간부족으로 두 장에 걸쳐 작성</a:t>
            </a:r>
            <a:r>
              <a:rPr kumimoji="1" lang="en-US" altLang="ko-Kore-KR" sz="1200">
                <a:highlight>
                  <a:srgbClr val="C0C0C0"/>
                </a:highlight>
              </a:rPr>
              <a:t>)</a:t>
            </a:r>
            <a:endParaRPr kumimoji="1" lang="ko-Kore-KR" altLang="en-US" sz="120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0225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817474"/>
              </p:ext>
            </p:extLst>
          </p:nvPr>
        </p:nvGraphicFramePr>
        <p:xfrm>
          <a:off x="1847528" y="1216520"/>
          <a:ext cx="8341517" cy="5038580"/>
        </p:xfrm>
        <a:graphic>
          <a:graphicData uri="http://schemas.openxmlformats.org/drawingml/2006/table">
            <a:tbl>
              <a:tblPr/>
              <a:tblGrid>
                <a:gridCol w="10274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55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LOGIN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학생 정보를 기입 후 회원가입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4151236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로그인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144646"/>
                  </a:ext>
                </a:extLst>
              </a:tr>
              <a:tr h="36272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COMMON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과학실험을 진행할 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복습 게임을 진행할 지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COM-02</a:t>
                      </a:r>
                    </a:p>
                  </a:txBody>
                  <a:tcPr marL="42251" marR="42251" marT="11681" marB="11681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업로드 되어 있는 여러 실험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목록 중 하나를 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554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EXPERIMENT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EXP-01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선택한 실험의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Asset Bundle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다운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진행하는 실험에서 필요한 준비물 선택 퀴즈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불꽃반응실험 선택 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진행하고 싶은 시약 선택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Asset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과 그릇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Asset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의 합체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충돌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스포이드를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통해 알코올로 솜 적시기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작은 스푼으로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시약통에서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시약을 푼 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솜 위에 얹기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성냥갑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Asset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에 성냥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Asset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을 문질러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충돌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 성냥에 불 붙이기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선택했던 시약에 따라 각각에 올바른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불꽃색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출력하기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412109"/>
                  </a:ext>
                </a:extLst>
              </a:tr>
              <a:tr h="3285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EXP-09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실험 종료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실험 결과와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다시하기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Button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과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복습게임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Button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284389"/>
                  </a:ext>
                </a:extLst>
              </a:tr>
              <a:tr h="404656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9FE5F-6C95-3C4A-81B0-F910A1593640}"/>
              </a:ext>
            </a:extLst>
          </p:cNvPr>
          <p:cNvSpPr txBox="1"/>
          <p:nvPr/>
        </p:nvSpPr>
        <p:spPr>
          <a:xfrm>
            <a:off x="1805796" y="4636354"/>
            <a:ext cx="8580408" cy="187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" altLang="ko-Kore-KR" sz="1400" dirty="0"/>
              <a:t>VR </a:t>
            </a:r>
            <a:r>
              <a:rPr lang="ko-KR" altLang="en-US" sz="1400" dirty="0"/>
              <a:t>프로그램은 화면에 극적인 효과가 있어 학생이 선명하게 확인할 수 있다</a:t>
            </a:r>
            <a:r>
              <a:rPr lang="en-US" altLang="ko-KR" sz="1400" dirty="0"/>
              <a:t>. </a:t>
            </a:r>
            <a:r>
              <a:rPr lang="ko-KR" altLang="en-US" sz="1400" dirty="0"/>
              <a:t>시신을 해부하는 </a:t>
            </a:r>
            <a:r>
              <a:rPr lang="ko-KR" altLang="en-US" sz="1400" dirty="0" err="1"/>
              <a:t>카데바</a:t>
            </a:r>
            <a:r>
              <a:rPr lang="ko-KR" altLang="en-US" sz="1400" dirty="0"/>
              <a:t> 실습 이후 </a:t>
            </a:r>
            <a:r>
              <a:rPr lang="en" altLang="ko-Kore-KR" sz="1400" dirty="0"/>
              <a:t>VR </a:t>
            </a:r>
            <a:r>
              <a:rPr lang="ko-KR" altLang="en-US" sz="1400" dirty="0"/>
              <a:t>프로그램을 사용하기 때문에 실습 중 잘 보지 못한 부분을 찾을 수도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김 교수는 “해부학은 의학 분야에서는 전통적 과목으로 </a:t>
            </a:r>
            <a:r>
              <a:rPr lang="ko-KR" altLang="en-US" sz="1400" dirty="0" err="1"/>
              <a:t>교보재가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획일화됐다</a:t>
            </a:r>
            <a:r>
              <a:rPr lang="en-US" altLang="ko-KR" sz="1400" dirty="0"/>
              <a:t>. </a:t>
            </a:r>
            <a:r>
              <a:rPr lang="ko-KR" altLang="en-US" sz="1400" dirty="0"/>
              <a:t>모형은 접근성이 떨어지고 책은 아무리 좋아도 </a:t>
            </a:r>
            <a:r>
              <a:rPr lang="en-US" altLang="ko-KR" sz="1400" dirty="0"/>
              <a:t>2</a:t>
            </a:r>
            <a:r>
              <a:rPr lang="en" altLang="ko-Kore-KR" sz="1400" dirty="0"/>
              <a:t>D</a:t>
            </a:r>
            <a:r>
              <a:rPr lang="ko-KR" altLang="en-US" sz="1400" dirty="0"/>
              <a:t>이다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그렇기에 해부학 실습이 필요하다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 실습도 완벽하진 않다</a:t>
            </a:r>
            <a:r>
              <a:rPr lang="en-US" altLang="ko-KR" sz="1400" dirty="0"/>
              <a:t>. </a:t>
            </a:r>
            <a:r>
              <a:rPr lang="ko-KR" altLang="en-US" sz="1400" dirty="0"/>
              <a:t>책으로 본 신체도 실제로 해부를 하다 보면 더 어렵게 느껴지는 경우도 </a:t>
            </a:r>
            <a:r>
              <a:rPr lang="ko-KR" altLang="en-US" sz="1400" dirty="0" err="1"/>
              <a:t>많다”라며</a:t>
            </a:r>
            <a:r>
              <a:rPr lang="ko-KR" altLang="en-US" sz="1400" dirty="0"/>
              <a:t> </a:t>
            </a:r>
            <a:r>
              <a:rPr lang="en" altLang="ko-Kore-KR" sz="1400" dirty="0"/>
              <a:t>VR </a:t>
            </a:r>
            <a:r>
              <a:rPr lang="ko-KR" altLang="en-US" sz="1400" dirty="0"/>
              <a:t>프로그램의 필요성을 설명했다</a:t>
            </a:r>
            <a:r>
              <a:rPr lang="en-US" altLang="ko-KR" sz="1400" dirty="0"/>
              <a:t>. </a:t>
            </a:r>
            <a:r>
              <a:rPr lang="ko-KR" altLang="en-US" sz="1400" dirty="0"/>
              <a:t>또한 “해부학에서는 인체에 대한 </a:t>
            </a:r>
            <a:r>
              <a:rPr lang="en-US" altLang="ko-KR" sz="1400" dirty="0"/>
              <a:t>3</a:t>
            </a:r>
            <a:r>
              <a:rPr lang="ko-KR" altLang="en-US" sz="1400" dirty="0"/>
              <a:t>차원적 사고가 중요한데 </a:t>
            </a:r>
            <a:r>
              <a:rPr lang="en" altLang="ko-Kore-KR" sz="1400" dirty="0"/>
              <a:t>VR</a:t>
            </a:r>
            <a:r>
              <a:rPr lang="ko-KR" altLang="en-US" sz="1400" dirty="0"/>
              <a:t>은 당연히 </a:t>
            </a:r>
            <a:r>
              <a:rPr lang="en-US" altLang="ko-KR" sz="1400" dirty="0"/>
              <a:t>3</a:t>
            </a:r>
            <a:r>
              <a:rPr lang="ko-KR" altLang="en-US" sz="1400" dirty="0"/>
              <a:t>차원으로 신체의 </a:t>
            </a:r>
            <a:r>
              <a:rPr lang="en-US" altLang="ko-KR" sz="1400" dirty="0"/>
              <a:t>3</a:t>
            </a:r>
            <a:r>
              <a:rPr lang="ko-KR" altLang="en-US" sz="1400" dirty="0"/>
              <a:t>차원적 구조를 이해하기 </a:t>
            </a:r>
            <a:r>
              <a:rPr lang="ko-KR" altLang="en-US" sz="1400" dirty="0" err="1"/>
              <a:t>적합하다”라고</a:t>
            </a:r>
            <a:r>
              <a:rPr lang="ko-KR" altLang="en-US" sz="1400" dirty="0"/>
              <a:t> 덧붙였다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F47CD3-96A4-0845-B363-B44C992CA209}"/>
              </a:ext>
            </a:extLst>
          </p:cNvPr>
          <p:cNvSpPr txBox="1"/>
          <p:nvPr/>
        </p:nvSpPr>
        <p:spPr>
          <a:xfrm>
            <a:off x="1802634" y="4312354"/>
            <a:ext cx="4248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출처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한국대학신문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- 409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개 대학을 연결하는 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ko-KR" alt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힘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'(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</a:t>
            </a:r>
            <a:r>
              <a:rPr lang="en" altLang="ko-Kore-KR" sz="9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news.unn.net</a:t>
            </a:r>
            <a:r>
              <a:rPr lang="en" altLang="ko-Kore-KR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512BFA7-3686-EF42-AD3D-3DDC95FA2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43" y="1415520"/>
            <a:ext cx="4265362" cy="28346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0608133-ED34-A04E-A517-405CE30406EF}"/>
              </a:ext>
            </a:extLst>
          </p:cNvPr>
          <p:cNvSpPr/>
          <p:nvPr/>
        </p:nvSpPr>
        <p:spPr>
          <a:xfrm>
            <a:off x="6353899" y="1521265"/>
            <a:ext cx="4104457" cy="2652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/>
              <a:t>경희대학교는 디지털 </a:t>
            </a:r>
            <a:r>
              <a:rPr lang="ko-KR" altLang="en-US" sz="1400" dirty="0" err="1"/>
              <a:t>뉴노멀</a:t>
            </a:r>
            <a:r>
              <a:rPr lang="ko-KR" altLang="en-US" sz="1400" dirty="0"/>
              <a:t> 시대를 고려한 양질의 가상현실</a:t>
            </a:r>
            <a:r>
              <a:rPr lang="en-US" altLang="ko-KR" sz="1400" dirty="0"/>
              <a:t>, </a:t>
            </a:r>
            <a:r>
              <a:rPr lang="ko-KR" altLang="en-US" sz="1400" dirty="0"/>
              <a:t>증강현실 콘텐츠 개발에 나섰다</a:t>
            </a:r>
            <a:r>
              <a:rPr lang="en-US" altLang="ko-KR" sz="1400" dirty="0"/>
              <a:t>. 2021-1</a:t>
            </a:r>
            <a:r>
              <a:rPr lang="ko-KR" altLang="en-US" sz="1400" dirty="0"/>
              <a:t>학기에는 총 </a:t>
            </a:r>
            <a:r>
              <a:rPr lang="en-US" altLang="ko-KR" sz="1400" dirty="0"/>
              <a:t>3</a:t>
            </a:r>
            <a:r>
              <a:rPr lang="ko-KR" altLang="en-US" sz="1400" dirty="0"/>
              <a:t>개의 강의에서 콘텐츠를 준비했다</a:t>
            </a:r>
            <a:r>
              <a:rPr lang="en-US" altLang="ko-KR" sz="1400" dirty="0"/>
              <a:t>. </a:t>
            </a:r>
            <a:r>
              <a:rPr lang="en" altLang="ko-Kore-KR" sz="1400" dirty="0"/>
              <a:t>TF </a:t>
            </a:r>
            <a:r>
              <a:rPr lang="ko-KR" altLang="en-US" sz="1400" dirty="0"/>
              <a:t>활동으로 김도경 의예과 교수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진상욱</a:t>
            </a:r>
            <a:r>
              <a:rPr lang="ko-KR" altLang="en-US" sz="1400" dirty="0"/>
              <a:t> 의학과 교수</a:t>
            </a:r>
            <a:r>
              <a:rPr lang="en-US" altLang="ko-KR" sz="1400" dirty="0"/>
              <a:t>, </a:t>
            </a:r>
            <a:r>
              <a:rPr lang="ko-KR" altLang="en-US" sz="1400" dirty="0"/>
              <a:t>신현숙 간호학과 교수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엄주명</a:t>
            </a:r>
            <a:r>
              <a:rPr lang="ko-KR" altLang="en-US" sz="1400" dirty="0"/>
              <a:t> 산업공학과 교수가 그 가능성을 시험하고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김 교수는 “최종적으로 메타버스</a:t>
            </a:r>
            <a:r>
              <a:rPr lang="en-US" altLang="ko-KR" sz="1400" dirty="0"/>
              <a:t>(</a:t>
            </a:r>
            <a:r>
              <a:rPr lang="en" altLang="ko-Kore-KR" sz="1400" dirty="0"/>
              <a:t>metaverse) </a:t>
            </a:r>
            <a:r>
              <a:rPr lang="ko-KR" altLang="en-US" sz="1400" dirty="0"/>
              <a:t>형태로 강의를 개설하고 싶다</a:t>
            </a:r>
            <a:r>
              <a:rPr lang="en-US" altLang="ko-KR" sz="1400" dirty="0"/>
              <a:t>. </a:t>
            </a:r>
            <a:r>
              <a:rPr lang="ko-KR" altLang="en-US" sz="1400" dirty="0"/>
              <a:t>학생들이 각자의 집에서 온라인에서 강의실을 찾아 강의할 수 있는 순간을 상상하고 </a:t>
            </a:r>
            <a:r>
              <a:rPr lang="ko-KR" altLang="en-US" sz="1400" dirty="0" err="1"/>
              <a:t>있다”고</a:t>
            </a:r>
            <a:r>
              <a:rPr lang="ko-KR" altLang="en-US" sz="1400" dirty="0"/>
              <a:t> 말했다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8386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목록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6937799"/>
              </p:ext>
            </p:extLst>
          </p:nvPr>
        </p:nvGraphicFramePr>
        <p:xfrm>
          <a:off x="1822210" y="1216521"/>
          <a:ext cx="8547580" cy="4713669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85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637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불꽃반응실험의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복습게임을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진행할 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랜덤시약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비어있는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불꽃그림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색깔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팔레트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칠하기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Button/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타이머 등 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63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팔레트에서 선택한 색으로 비어있는 불꽃 그림을 색칠함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63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비어있는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불꽃그림을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랜덤시약에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올바른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불꽃색으로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칠했는지 체크하는 함수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63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오답결과와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걸린 시간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다시하기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Button/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돌아가기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Button/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보기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Button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63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GAME-05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걸린 시간을 기준으로 닉네임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시간을 내림차순으로 랭킹 출력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8060764"/>
                  </a:ext>
                </a:extLst>
              </a:tr>
              <a:tr h="56863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SIMULATION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SIMULATION-01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우주 속 행성의 움직임 시뮬레이션을 진행할 시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우주 속 공간에서 여러 행성들의 자전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공전 감상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63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SIMULATION-02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사용자가 종료하고 싶은 때에 해당 시뮬레이션에 대한 간단한 설명과 함께 시뮬레이션 종료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656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3014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1847528" y="692697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5" y="1473901"/>
            <a:ext cx="7945109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0746E983-74B6-498B-9CE3-2200FCDCC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288834"/>
              </p:ext>
            </p:extLst>
          </p:nvPr>
        </p:nvGraphicFramePr>
        <p:xfrm>
          <a:off x="4540084" y="1700745"/>
          <a:ext cx="27829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053">
                  <a:extLst>
                    <a:ext uri="{9D8B030D-6E8A-4147-A177-3AD203B41FA5}">
                      <a16:colId xmlns:a16="http://schemas.microsoft.com/office/drawing/2014/main" val="3385980922"/>
                    </a:ext>
                  </a:extLst>
                </a:gridCol>
                <a:gridCol w="1995849">
                  <a:extLst>
                    <a:ext uri="{9D8B030D-6E8A-4147-A177-3AD203B41FA5}">
                      <a16:colId xmlns:a16="http://schemas.microsoft.com/office/drawing/2014/main" val="5158268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Users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PK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user_name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442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user_pw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5903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FBA585F6-127C-44EC-A01F-31BBBB5718ED}"/>
              </a:ext>
            </a:extLst>
          </p:cNvPr>
          <p:cNvSpPr txBox="1"/>
          <p:nvPr/>
        </p:nvSpPr>
        <p:spPr>
          <a:xfrm>
            <a:off x="1688172" y="1130929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테이블 구성도</a:t>
            </a:r>
          </a:p>
        </p:txBody>
      </p:sp>
      <p:graphicFrame>
        <p:nvGraphicFramePr>
          <p:cNvPr id="22" name="표 4">
            <a:extLst>
              <a:ext uri="{FF2B5EF4-FFF2-40B4-BE49-F238E27FC236}">
                <a16:creationId xmlns:a16="http://schemas.microsoft.com/office/drawing/2014/main" id="{2DFF9E71-C0FC-4331-B7CE-25ACCEAAA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037429"/>
              </p:ext>
            </p:extLst>
          </p:nvPr>
        </p:nvGraphicFramePr>
        <p:xfrm>
          <a:off x="4540084" y="3527077"/>
          <a:ext cx="2782902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053">
                  <a:extLst>
                    <a:ext uri="{9D8B030D-6E8A-4147-A177-3AD203B41FA5}">
                      <a16:colId xmlns:a16="http://schemas.microsoft.com/office/drawing/2014/main" val="3385980922"/>
                    </a:ext>
                  </a:extLst>
                </a:gridCol>
                <a:gridCol w="1995849">
                  <a:extLst>
                    <a:ext uri="{9D8B030D-6E8A-4147-A177-3AD203B41FA5}">
                      <a16:colId xmlns:a16="http://schemas.microsoft.com/office/drawing/2014/main" val="515826838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Ranking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568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ranking_id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0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game_id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4428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FK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user_id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5903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/>
                        <a:t>ranking_date</a:t>
                      </a: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4895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time_taken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412665"/>
                  </a:ext>
                </a:extLst>
              </a:tr>
            </a:tbl>
          </a:graphicData>
        </a:graphic>
      </p:graphicFrame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40FA76B-1858-4799-8A04-BF0ECBA85C0F}"/>
              </a:ext>
            </a:extLst>
          </p:cNvPr>
          <p:cNvCxnSpPr>
            <a:cxnSpLocks/>
            <a:stCxn id="3" idx="1"/>
            <a:endCxn id="22" idx="1"/>
          </p:cNvCxnSpPr>
          <p:nvPr/>
        </p:nvCxnSpPr>
        <p:spPr>
          <a:xfrm rot="10800000" flipV="1">
            <a:off x="4540084" y="2442425"/>
            <a:ext cx="12700" cy="2189552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B0EDF60-A890-42B9-A582-284E121C1727}"/>
              </a:ext>
            </a:extLst>
          </p:cNvPr>
          <p:cNvSpPr txBox="1"/>
          <p:nvPr/>
        </p:nvSpPr>
        <p:spPr>
          <a:xfrm>
            <a:off x="4068207" y="23682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</a:t>
            </a:r>
            <a:endParaRPr lang="ko-KR" altLang="en-US" sz="14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080FD5-C523-4C3F-9D9E-6B2D66AD44C6}"/>
              </a:ext>
            </a:extLst>
          </p:cNvPr>
          <p:cNvSpPr txBox="1"/>
          <p:nvPr/>
        </p:nvSpPr>
        <p:spPr>
          <a:xfrm>
            <a:off x="4030993" y="4382049"/>
            <a:ext cx="3225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(1)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1FDA-2008-4811-9D1D-38E9AF2167AE}"/>
              </a:ext>
            </a:extLst>
          </p:cNvPr>
          <p:cNvSpPr txBox="1"/>
          <p:nvPr/>
        </p:nvSpPr>
        <p:spPr>
          <a:xfrm>
            <a:off x="2406650" y="1213954"/>
            <a:ext cx="73787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b="1" dirty="0"/>
              <a:t>- Selected </a:t>
            </a:r>
            <a:r>
              <a:rPr lang="en-US" altLang="ko-KR" b="1" dirty="0" err="1"/>
              <a:t>Material.cs</a:t>
            </a:r>
            <a:r>
              <a:rPr lang="en-US" altLang="ko-KR" b="1" dirty="0"/>
              <a:t>, </a:t>
            </a:r>
            <a:r>
              <a:rPr lang="en-US" altLang="ko-KR" b="1" dirty="0" err="1"/>
              <a:t>DropperTouch.cs</a:t>
            </a:r>
            <a:endParaRPr lang="en-US" altLang="ko-KR" b="1" dirty="0"/>
          </a:p>
          <a:p>
            <a:r>
              <a:rPr lang="ko-KR" altLang="en-US" sz="1600" dirty="0"/>
              <a:t>실험 개발 진행하면서 오브젝트 간의 거리를 감지하는 것이 핵심이었다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그를 통해서 다음 </a:t>
            </a:r>
            <a:r>
              <a:rPr lang="en-US" altLang="ko-KR" sz="1600" dirty="0"/>
              <a:t>prefab(Scene</a:t>
            </a:r>
            <a:r>
              <a:rPr lang="ko-KR" altLang="en-US" sz="1600" dirty="0"/>
              <a:t>의 역할</a:t>
            </a:r>
            <a:r>
              <a:rPr lang="en-US" altLang="ko-KR" sz="1600" dirty="0"/>
              <a:t>)</a:t>
            </a:r>
            <a:r>
              <a:rPr lang="ko-KR" altLang="en-US" sz="1600" dirty="0"/>
              <a:t>을 불러오는 등 실험을 진행할 수 있기 때문이다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</a:t>
            </a:r>
            <a:r>
              <a:rPr lang="en-US" altLang="ko-KR" sz="1600" dirty="0"/>
              <a:t>C# script</a:t>
            </a:r>
            <a:r>
              <a:rPr lang="ko-KR" altLang="en-US" sz="1600" dirty="0"/>
              <a:t>에서는 </a:t>
            </a:r>
            <a:r>
              <a:rPr lang="en-US" altLang="ko-KR" sz="1600" dirty="0" err="1"/>
              <a:t>Raycast</a:t>
            </a:r>
            <a:r>
              <a:rPr lang="ko-KR" altLang="en-US" sz="1600" dirty="0"/>
              <a:t>를 통해 구현하였다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Raycast</a:t>
            </a:r>
            <a:r>
              <a:rPr lang="ko-KR" altLang="en-US" sz="1600" dirty="0"/>
              <a:t>는 특정 거리와 방향에 오브젝트가 있는지 판별하는 </a:t>
            </a:r>
            <a:r>
              <a:rPr lang="en-US" altLang="ko-KR" sz="1600" dirty="0"/>
              <a:t>method</a:t>
            </a:r>
            <a:r>
              <a:rPr lang="ko-KR" altLang="en-US" sz="1600" dirty="0"/>
              <a:t>이다</a:t>
            </a:r>
            <a:r>
              <a:rPr lang="en-US" altLang="ko-KR" sz="1600" dirty="0"/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C1DD0E-4B6E-4C74-A633-C14A5086E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14417" r="66563" b="43889"/>
          <a:stretch/>
        </p:blipFill>
        <p:spPr>
          <a:xfrm>
            <a:off x="1371834" y="2867478"/>
            <a:ext cx="3735075" cy="32978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015EB5-C3E0-473A-B751-5963B431F3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0" t="27027" r="63646" b="42963"/>
          <a:stretch/>
        </p:blipFill>
        <p:spPr>
          <a:xfrm>
            <a:off x="5226958" y="2867478"/>
            <a:ext cx="5779451" cy="32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67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1FDA-2008-4811-9D1D-38E9AF2167AE}"/>
              </a:ext>
            </a:extLst>
          </p:cNvPr>
          <p:cNvSpPr txBox="1"/>
          <p:nvPr/>
        </p:nvSpPr>
        <p:spPr>
          <a:xfrm>
            <a:off x="2406650" y="1213954"/>
            <a:ext cx="7378700" cy="1600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>
                <a:ea typeface="맑은 고딕"/>
              </a:rPr>
              <a:t> </a:t>
            </a:r>
            <a:r>
              <a:rPr lang="en-US" altLang="ko-KR" b="1" dirty="0">
                <a:ea typeface="맑은 고딕"/>
              </a:rPr>
              <a:t>- </a:t>
            </a:r>
            <a:r>
              <a:rPr lang="en-US" altLang="ko-KR" b="1" dirty="0" err="1">
                <a:ea typeface="맑은 고딕"/>
              </a:rPr>
              <a:t>Match_collision.cs</a:t>
            </a:r>
            <a:r>
              <a:rPr lang="en-US" altLang="ko-KR" b="1" dirty="0">
                <a:ea typeface="맑은 고딕"/>
              </a:rPr>
              <a:t> , </a:t>
            </a:r>
            <a:r>
              <a:rPr lang="en-US" altLang="ko-KR" b="1" dirty="0" err="1">
                <a:ea typeface="맑은 고딕"/>
              </a:rPr>
              <a:t>Alcohol.cs</a:t>
            </a:r>
          </a:p>
          <a:p>
            <a:r>
              <a:rPr lang="ko-KR" altLang="en-US" sz="1600" dirty="0"/>
              <a:t>실험을 진행하면서 실험체가 보였다</a:t>
            </a:r>
            <a:r>
              <a:rPr lang="en-US" altLang="ko-KR" sz="1600" dirty="0"/>
              <a:t>, </a:t>
            </a:r>
            <a:r>
              <a:rPr lang="ko-KR" altLang="en-US" sz="1600" dirty="0"/>
              <a:t>안보였다 하는 등 효과를 줄 경우가 많이 발생했다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위해 </a:t>
            </a:r>
            <a:r>
              <a:rPr lang="en-US" altLang="ko-KR" sz="1600" dirty="0"/>
              <a:t>Inspector</a:t>
            </a:r>
            <a:r>
              <a:rPr lang="ko-KR" altLang="en-US" sz="1600" dirty="0"/>
              <a:t>의 체크를 </a:t>
            </a:r>
            <a:r>
              <a:rPr lang="ko-KR" altLang="en-US" sz="1600" dirty="0" err="1"/>
              <a:t>풀어두고</a:t>
            </a:r>
            <a:r>
              <a:rPr lang="ko-KR" altLang="en-US" sz="1600" dirty="0"/>
              <a:t>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</a:t>
            </a:r>
            <a:r>
              <a:rPr lang="en-US" altLang="ko-KR" sz="1600" dirty="0" err="1"/>
              <a:t>setActive</a:t>
            </a:r>
            <a:r>
              <a:rPr lang="ko-KR" altLang="en-US" sz="1600" dirty="0"/>
              <a:t>를 </a:t>
            </a:r>
            <a:r>
              <a:rPr lang="en-US" altLang="ko-KR" sz="1600" dirty="0"/>
              <a:t>true</a:t>
            </a:r>
            <a:r>
              <a:rPr lang="ko-KR" altLang="en-US" sz="1600" dirty="0"/>
              <a:t>로 변경해주었다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그런데 이 방법을 쓰기 위해서 </a:t>
            </a:r>
            <a:r>
              <a:rPr lang="en-US" altLang="ko-KR" sz="1600" dirty="0"/>
              <a:t>script</a:t>
            </a:r>
            <a:r>
              <a:rPr lang="ko-KR" altLang="en-US" sz="1600" dirty="0"/>
              <a:t>에서 처리해주어야 하는 과정이 있다</a:t>
            </a:r>
            <a:r>
              <a:rPr lang="en-US" altLang="ko-KR" sz="1600" dirty="0"/>
              <a:t>. </a:t>
            </a:r>
            <a:r>
              <a:rPr lang="ko-KR" altLang="en-US" sz="1600" dirty="0"/>
              <a:t>해당 오브젝트의 부모 오브젝트를 만들어서 그것을 호출하고 그에 따른 자식 오브젝트를 호출하는 방식이다</a:t>
            </a:r>
            <a:r>
              <a:rPr lang="en-US" altLang="ko-KR" sz="1600" dirty="0"/>
              <a:t>. </a:t>
            </a:r>
            <a:r>
              <a:rPr lang="ko-KR" altLang="en-US" sz="1600" dirty="0"/>
              <a:t>그 코드는 아래와 같다</a:t>
            </a:r>
            <a:r>
              <a:rPr lang="en-US" altLang="ko-KR" sz="1600" dirty="0"/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0087638-B531-41B8-8EE8-C95E17044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37" t="32963" r="41771" b="57661"/>
          <a:stretch/>
        </p:blipFill>
        <p:spPr>
          <a:xfrm>
            <a:off x="1176544" y="3179212"/>
            <a:ext cx="9937780" cy="10022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73C1A17-87EA-493C-93F8-29249CDE11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1" t="32037" r="55906" b="57661"/>
          <a:stretch/>
        </p:blipFill>
        <p:spPr>
          <a:xfrm>
            <a:off x="1176543" y="4539568"/>
            <a:ext cx="9937781" cy="15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1FDA-2008-4811-9D1D-38E9AF2167AE}"/>
              </a:ext>
            </a:extLst>
          </p:cNvPr>
          <p:cNvSpPr txBox="1"/>
          <p:nvPr/>
        </p:nvSpPr>
        <p:spPr>
          <a:xfrm>
            <a:off x="2406650" y="1213954"/>
            <a:ext cx="772179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</a:t>
            </a:r>
            <a:r>
              <a:rPr lang="en-US" altLang="ko-KR" b="1" dirty="0"/>
              <a:t>- HandTrackinGrabber</a:t>
            </a:r>
            <a:r>
              <a:rPr lang="en-US" altLang="ko-KR" b="1" dirty="0" err="1"/>
              <a:t>.cs</a:t>
            </a:r>
            <a:endParaRPr lang="en-US" altLang="ko-KR" b="1" dirty="0"/>
          </a:p>
          <a:p>
            <a:pPr algn="just"/>
            <a:r>
              <a:rPr lang="en-US" altLang="ko-KR" sz="1600" dirty="0"/>
              <a:t>Oculus</a:t>
            </a:r>
            <a:r>
              <a:rPr lang="ko-KR" altLang="en-US" sz="1600" dirty="0"/>
              <a:t>의 </a:t>
            </a:r>
            <a:r>
              <a:rPr lang="en-US" altLang="ko-KR" sz="1600" dirty="0"/>
              <a:t>Hand Tracking </a:t>
            </a:r>
            <a:r>
              <a:rPr lang="ko-KR" altLang="en-US" sz="1600" dirty="0"/>
              <a:t>기술을 사용해 오브젝트를 잡을 수 있도록 하는 스크립트이다</a:t>
            </a:r>
            <a:r>
              <a:rPr lang="en-US" altLang="ko-KR" sz="1600" dirty="0"/>
              <a:t>. OVR Hand</a:t>
            </a:r>
            <a:r>
              <a:rPr lang="ko-KR" altLang="en-US" sz="1600" dirty="0"/>
              <a:t>는 손가락이 현재 엄지와 검지로 꼬집히고 있는지</a:t>
            </a:r>
            <a:r>
              <a:rPr lang="en-US" altLang="ko-KR" sz="1600" dirty="0"/>
              <a:t>, </a:t>
            </a:r>
            <a:r>
              <a:rPr lang="ko-KR" altLang="en-US" sz="1600" dirty="0"/>
              <a:t>꼬집는 힘과 손가락 포즈를 감지할 수 있도록 제공한다</a:t>
            </a:r>
            <a:r>
              <a:rPr lang="en-US" altLang="ko-KR" sz="1600" dirty="0"/>
              <a:t>. </a:t>
            </a:r>
          </a:p>
          <a:p>
            <a:pPr algn="just"/>
            <a:r>
              <a:rPr lang="en-US" altLang="ko-Kore-KR" sz="1600" dirty="0"/>
              <a:t> </a:t>
            </a:r>
            <a:r>
              <a:rPr lang="ko-Kore-KR" altLang="en-US" sz="1600" dirty="0"/>
              <a:t>코드를 보면 </a:t>
            </a:r>
            <a:r>
              <a:rPr lang="en-US" altLang="ko-Kore-KR" sz="1600" dirty="0"/>
              <a:t>P</a:t>
            </a:r>
            <a:r>
              <a:rPr lang="en-US" altLang="ko-KR" sz="1600" dirty="0"/>
              <a:t>inchStrength</a:t>
            </a:r>
            <a:r>
              <a:rPr lang="ko-KR" altLang="en-US" sz="1600" dirty="0"/>
              <a:t>를 통해 꼬집기 동작의 진행과 강도를 확인할 수 있다</a:t>
            </a:r>
            <a:r>
              <a:rPr lang="en-US" altLang="ko-KR" sz="1600" dirty="0"/>
              <a:t>. </a:t>
            </a:r>
            <a:r>
              <a:rPr lang="ko-KR" altLang="en-US" sz="1600" dirty="0"/>
              <a:t>반환되는 값은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사이의 범위이다</a:t>
            </a:r>
            <a:r>
              <a:rPr lang="en-US" altLang="ko-KR" sz="1600" dirty="0"/>
              <a:t>.</a:t>
            </a:r>
            <a:r>
              <a:rPr lang="ko-KR" altLang="en-US" sz="1600" dirty="0"/>
              <a:t> 그리고 </a:t>
            </a:r>
            <a:r>
              <a:rPr lang="en-US" altLang="ko-KR" sz="1600" dirty="0"/>
              <a:t>PinchTreshold, </a:t>
            </a:r>
            <a:r>
              <a:rPr lang="ko-KR" altLang="en-US" sz="1600" dirty="0"/>
              <a:t>꼬집는 임계값을 </a:t>
            </a:r>
            <a:r>
              <a:rPr lang="en-US" altLang="ko-KR" sz="1600" dirty="0"/>
              <a:t>0</a:t>
            </a:r>
            <a:r>
              <a:rPr lang="ko-KR" altLang="en-US" sz="1600" dirty="0"/>
              <a:t>과 </a:t>
            </a:r>
            <a:r>
              <a:rPr lang="en-US" altLang="ko-KR" sz="1600" dirty="0"/>
              <a:t>1</a:t>
            </a:r>
            <a:r>
              <a:rPr lang="ko-KR" altLang="en-US" sz="1600" dirty="0"/>
              <a:t>사이의 값으로 지정을 해주는데</a:t>
            </a:r>
            <a:r>
              <a:rPr lang="en-US" altLang="ko-KR" sz="1600" dirty="0"/>
              <a:t> </a:t>
            </a:r>
            <a:r>
              <a:rPr lang="ko-KR" altLang="en-US" sz="1600" dirty="0"/>
              <a:t>우리는 </a:t>
            </a:r>
            <a:r>
              <a:rPr lang="en-US" altLang="ko-KR" sz="1600" dirty="0"/>
              <a:t>0.7</a:t>
            </a:r>
            <a:r>
              <a:rPr lang="ko-KR" altLang="en-US" sz="1600" dirty="0"/>
              <a:t>로 지정을 했다</a:t>
            </a:r>
            <a:r>
              <a:rPr lang="en-US" altLang="ko-KR" sz="1600" dirty="0"/>
              <a:t>.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D58020F-93F1-D345-8224-7B78C485A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87"/>
          <a:stretch/>
        </p:blipFill>
        <p:spPr>
          <a:xfrm>
            <a:off x="2953015" y="3149823"/>
            <a:ext cx="6285970" cy="344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654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 dirty="0">
                <a:solidFill>
                  <a:schemeClr val="bg1"/>
                </a:solidFill>
                <a:latin typeface="+mn-ea"/>
                <a:cs typeface="+mj-cs"/>
              </a:rPr>
              <a:t>(3)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AF1FDA-2008-4811-9D1D-38E9AF2167AE}"/>
              </a:ext>
            </a:extLst>
          </p:cNvPr>
          <p:cNvSpPr txBox="1"/>
          <p:nvPr/>
        </p:nvSpPr>
        <p:spPr>
          <a:xfrm>
            <a:off x="2406650" y="1213954"/>
            <a:ext cx="772179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dirty="0"/>
              <a:t> </a:t>
            </a:r>
            <a:r>
              <a:rPr lang="en-US" altLang="ko-KR" b="1" dirty="0"/>
              <a:t>- HandTrackinGrabber</a:t>
            </a:r>
            <a:r>
              <a:rPr lang="en-US" altLang="ko-KR" b="1" dirty="0" err="1"/>
              <a:t>.cs</a:t>
            </a:r>
            <a:endParaRPr lang="en-US" altLang="ko-KR" b="1" dirty="0"/>
          </a:p>
          <a:p>
            <a:pPr algn="just"/>
            <a:r>
              <a:rPr lang="ko-KR" altLang="en-US" sz="1600" dirty="0"/>
              <a:t>그 후 </a:t>
            </a:r>
            <a:r>
              <a:rPr lang="en-US" altLang="ko-KR" sz="1600" dirty="0"/>
              <a:t>If</a:t>
            </a:r>
            <a:r>
              <a:rPr lang="ko-KR" altLang="en-US" sz="1600" dirty="0"/>
              <a:t>문을 보면 만약 </a:t>
            </a:r>
            <a:r>
              <a:rPr lang="en-US" altLang="ko-KR" sz="1600" dirty="0"/>
              <a:t>PinchStrength</a:t>
            </a:r>
            <a:r>
              <a:rPr lang="ko-KR" altLang="en-US" sz="1600" dirty="0"/>
              <a:t>가 </a:t>
            </a:r>
            <a:r>
              <a:rPr lang="en-US" altLang="ko-KR" sz="1600" dirty="0"/>
              <a:t>PinchTreshold</a:t>
            </a:r>
            <a:r>
              <a:rPr lang="ko-KR" altLang="en-US" sz="1600" dirty="0"/>
              <a:t>값보다 크다는 걸 부울 변수 </a:t>
            </a:r>
            <a:r>
              <a:rPr lang="en-US" altLang="ko-KR" sz="1600" dirty="0"/>
              <a:t>isPinching</a:t>
            </a:r>
            <a:r>
              <a:rPr lang="ko-KR" altLang="en-US" sz="1600" dirty="0"/>
              <a:t>에 담는다</a:t>
            </a:r>
            <a:r>
              <a:rPr lang="en-US" altLang="ko-KR" sz="1600" dirty="0"/>
              <a:t>. </a:t>
            </a:r>
            <a:r>
              <a:rPr lang="ko-KR" altLang="en-US" sz="1600" dirty="0"/>
              <a:t>이를 사용해 물체를 잡지 않고 있을 때 꼬집는다면 물체를 붙잡는 </a:t>
            </a:r>
            <a:r>
              <a:rPr lang="en-US" altLang="ko-KR" sz="1600" dirty="0"/>
              <a:t>GrabBegin()</a:t>
            </a:r>
            <a:r>
              <a:rPr lang="ko-KR" altLang="en-US" sz="1600" dirty="0"/>
              <a:t> 메서드를 호출하고</a:t>
            </a:r>
            <a:r>
              <a:rPr lang="en-US" altLang="ko-KR" sz="1600" dirty="0"/>
              <a:t>, </a:t>
            </a:r>
            <a:r>
              <a:rPr lang="ko-KR" altLang="en-US" sz="1600" dirty="0"/>
              <a:t>물체가 없는 경우 버그가 발생할 수 있기 때문에 </a:t>
            </a:r>
            <a:r>
              <a:rPr lang="en-US" altLang="ko-KR" sz="1600" dirty="0"/>
              <a:t>m_grabCandidates.count(</a:t>
            </a:r>
            <a:r>
              <a:rPr lang="ko-KR" altLang="en-US" sz="1600" dirty="0"/>
              <a:t>잡는 물체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0</a:t>
            </a:r>
            <a:r>
              <a:rPr lang="ko-KR" altLang="en-US" sz="1600" dirty="0"/>
              <a:t>보다 클 경우의 조건도 추가했다</a:t>
            </a:r>
            <a:r>
              <a:rPr lang="en-US" altLang="ko-KR" sz="1600" dirty="0"/>
              <a:t>.</a:t>
            </a:r>
          </a:p>
          <a:p>
            <a:pPr algn="just"/>
            <a:r>
              <a:rPr lang="ko-KR" altLang="en-US" sz="1600" dirty="0"/>
              <a:t> 이 스크립트는 </a:t>
            </a:r>
            <a:r>
              <a:rPr lang="en-US" altLang="ko-KR" sz="1600" dirty="0"/>
              <a:t>Unity</a:t>
            </a:r>
            <a:r>
              <a:rPr lang="ko-KR" altLang="en-US" sz="1600" dirty="0"/>
              <a:t>에서</a:t>
            </a:r>
            <a:r>
              <a:rPr lang="en-US" altLang="ko-KR" sz="1600" dirty="0"/>
              <a:t> </a:t>
            </a:r>
            <a:r>
              <a:rPr lang="ko-KR" altLang="en-US" sz="1600" dirty="0"/>
              <a:t>각각 오른손</a:t>
            </a:r>
            <a:r>
              <a:rPr lang="en-US" altLang="ko-KR" sz="1600" dirty="0"/>
              <a:t>, </a:t>
            </a:r>
            <a:r>
              <a:rPr lang="ko-KR" altLang="en-US" sz="1600" dirty="0"/>
              <a:t>왼손 역할을 하는 오브젝트에 붙여 사용된다</a:t>
            </a:r>
            <a:r>
              <a:rPr lang="en-US" altLang="ko-KR" sz="1600" dirty="0"/>
              <a:t>. </a:t>
            </a:r>
            <a:r>
              <a:rPr lang="ko-KR" altLang="en-US" sz="1600" dirty="0"/>
              <a:t>또한 잡을 오브젝트에 </a:t>
            </a:r>
            <a:r>
              <a:rPr lang="en-US" altLang="ko-KR" sz="1600" dirty="0"/>
              <a:t>OVR Grabbable</a:t>
            </a:r>
            <a:r>
              <a:rPr lang="ko-KR" altLang="en-US" sz="1600" dirty="0"/>
              <a:t> 스크립트를 붙이고</a:t>
            </a:r>
            <a:r>
              <a:rPr lang="en-US" altLang="ko-KR" sz="1600" dirty="0"/>
              <a:t>, Grab Points</a:t>
            </a:r>
            <a:r>
              <a:rPr lang="ko-KR" altLang="en-US" sz="1600" dirty="0"/>
              <a:t>에 잡을 오브젝트의 </a:t>
            </a:r>
            <a:r>
              <a:rPr lang="en-US" altLang="ko-KR" sz="1600" dirty="0"/>
              <a:t>Collider</a:t>
            </a:r>
            <a:r>
              <a:rPr lang="ko-KR" altLang="en-US" sz="1600" dirty="0"/>
              <a:t>를 넣어준 뒤</a:t>
            </a:r>
            <a:r>
              <a:rPr lang="en-US" altLang="ko-KR" sz="1600" dirty="0"/>
              <a:t>, RigidBody</a:t>
            </a:r>
            <a:r>
              <a:rPr lang="ko-KR" altLang="en-US" sz="1600" dirty="0"/>
              <a:t>까지 설정해주면 </a:t>
            </a:r>
            <a:r>
              <a:rPr lang="en-US" altLang="ko-KR" sz="1600" dirty="0"/>
              <a:t>Hand Tracking</a:t>
            </a:r>
            <a:r>
              <a:rPr lang="ko-KR" altLang="en-US" sz="1600" dirty="0"/>
              <a:t>으로 해당 오브젝트를 잡을 준비가 끝난다</a:t>
            </a:r>
            <a:r>
              <a:rPr lang="en-US" altLang="ko-KR" sz="1600" dirty="0"/>
              <a:t>.</a:t>
            </a:r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88533E0D-7735-2A4F-8277-B53A9B767A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92"/>
          <a:stretch/>
        </p:blipFill>
        <p:spPr>
          <a:xfrm>
            <a:off x="2187466" y="3807672"/>
            <a:ext cx="7817067" cy="212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754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개발 환경 및 설명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4D50472A-8E39-5845-BD4E-313D188B6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377909"/>
              </p:ext>
            </p:extLst>
          </p:nvPr>
        </p:nvGraphicFramePr>
        <p:xfrm>
          <a:off x="1868261" y="1516991"/>
          <a:ext cx="8426419" cy="4135207"/>
        </p:xfrm>
        <a:graphic>
          <a:graphicData uri="http://schemas.openxmlformats.org/drawingml/2006/table">
            <a:tbl>
              <a:tblPr/>
              <a:tblGrid>
                <a:gridCol w="956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9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74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23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7588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AR/VR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Unity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과학실험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복습게임에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대하여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및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AWS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구축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Node.js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JavaScript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를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활용하여 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서버단을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관리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363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Oculus Quest2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과학실험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복습게임을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VR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진행</a:t>
                      </a:r>
                      <a:endParaRPr lang="en-US" altLang="ko-KR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(Hand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Tracking 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기술 활용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681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(Android)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과학실험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</a:t>
                      </a:r>
                      <a:r>
                        <a:rPr lang="ko-KR" altLang="en-US" sz="16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복습게임을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AR</a:t>
                      </a:r>
                      <a:r>
                        <a:rPr lang="ko-KR" altLang="en-US" sz="16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 진행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실험 시나리오 콘티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3C28F7-56C5-4C25-AA23-7600B93302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904" y="1528563"/>
            <a:ext cx="6061145" cy="449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-S/W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 사진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812455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1987" y="1884039"/>
            <a:ext cx="3501585" cy="269736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C7CE7E-3F29-B647-9723-7A3666D68A95}"/>
              </a:ext>
            </a:extLst>
          </p:cNvPr>
          <p:cNvSpPr/>
          <p:nvPr/>
        </p:nvSpPr>
        <p:spPr>
          <a:xfrm>
            <a:off x="55038" y="2405269"/>
            <a:ext cx="1646569" cy="2286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스마트폰 빌드 사진</a:t>
            </a:r>
            <a:r>
              <a:rPr kumimoji="1" lang="en-US" altLang="ko-Kore-KR"/>
              <a:t> </a:t>
            </a:r>
            <a:r>
              <a:rPr kumimoji="1" lang="ko-Kore-KR" altLang="en-US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실사사진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00603" y="1186684"/>
            <a:ext cx="7790792" cy="5130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 descr="하늘, 비행기, 항공기, 일이(가) 표시된 사진&#10;&#10;자동 생성된 설명">
            <a:extLst>
              <a:ext uri="{FF2B5EF4-FFF2-40B4-BE49-F238E27FC236}">
                <a16:creationId xmlns:a16="http://schemas.microsoft.com/office/drawing/2014/main" id="{AAC65204-E159-3948-952B-A6FFDE241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17" y="1405454"/>
            <a:ext cx="3485415" cy="3500438"/>
          </a:xfrm>
          <a:prstGeom prst="rect">
            <a:avLst/>
          </a:prstGeom>
        </p:spPr>
      </p:pic>
      <p:pic>
        <p:nvPicPr>
          <p:cNvPr id="12" name="그림 11" descr="하늘이(가) 표시된 사진&#10;&#10;자동 생성된 설명">
            <a:extLst>
              <a:ext uri="{FF2B5EF4-FFF2-40B4-BE49-F238E27FC236}">
                <a16:creationId xmlns:a16="http://schemas.microsoft.com/office/drawing/2014/main" id="{8D653810-FB6A-164E-A8A2-C28EFF4CF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570" y="1405455"/>
            <a:ext cx="3500437" cy="35004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BCEA20-D1C0-E045-BDAF-AC49385DD091}"/>
              </a:ext>
            </a:extLst>
          </p:cNvPr>
          <p:cNvSpPr txBox="1"/>
          <p:nvPr/>
        </p:nvSpPr>
        <p:spPr>
          <a:xfrm>
            <a:off x="2454017" y="5169024"/>
            <a:ext cx="7283965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700"/>
              <a:t>Oculus Quest2</a:t>
            </a:r>
            <a:r>
              <a:rPr kumimoji="1" lang="ko-Kore-KR" altLang="en-US" sz="1700"/>
              <a:t>에 </a:t>
            </a:r>
            <a:r>
              <a:rPr kumimoji="1" lang="en-US" altLang="ko-Kore-KR" sz="1700"/>
              <a:t>U</a:t>
            </a:r>
            <a:r>
              <a:rPr kumimoji="1" lang="en-US" altLang="ko-KR" sz="1700"/>
              <a:t>nity </a:t>
            </a:r>
            <a:r>
              <a:rPr kumimoji="1" lang="ko-KR" altLang="en-US" sz="1700"/>
              <a:t>프로젝트를 </a:t>
            </a:r>
            <a:r>
              <a:rPr kumimoji="1" lang="en-US" altLang="ko-Kore-KR" sz="1700"/>
              <a:t>Hand Tracking</a:t>
            </a:r>
            <a:r>
              <a:rPr kumimoji="1" lang="ko-Kore-KR" altLang="en-US" sz="1700"/>
              <a:t>으로 빌드 성공한 모습</a:t>
            </a:r>
            <a:endParaRPr kumimoji="1" lang="en-US" altLang="ko-Kore-KR" sz="1700"/>
          </a:p>
          <a:p>
            <a:r>
              <a:rPr kumimoji="1" lang="ko-Kore-KR" altLang="en-US" sz="1700"/>
              <a:t>사용자의 손과 손가락을 완벽히 인식하고</a:t>
            </a:r>
            <a:r>
              <a:rPr kumimoji="1" lang="en-US" altLang="ko-Kore-KR" sz="1700"/>
              <a:t>, </a:t>
            </a:r>
            <a:r>
              <a:rPr kumimoji="1" lang="ko-Kore-KR" altLang="en-US" sz="1700"/>
              <a:t>앞서 설명한 엄지와 검지로 오브젝트를 잡을 수 있는 걸 볼 수 있다</a:t>
            </a:r>
            <a:r>
              <a:rPr kumimoji="1" lang="en-US" altLang="ko-Kore-KR" sz="17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377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350523"/>
              </p:ext>
            </p:extLst>
          </p:nvPr>
        </p:nvGraphicFramePr>
        <p:xfrm>
          <a:off x="1775520" y="1268760"/>
          <a:ext cx="8640690" cy="5087590"/>
        </p:xfrm>
        <a:graphic>
          <a:graphicData uri="http://schemas.openxmlformats.org/drawingml/2006/table">
            <a:tbl>
              <a:tblPr/>
              <a:tblGrid>
                <a:gridCol w="86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366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525">
                <a:tc rowSpan="1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학교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학년등의 학생 정보를 입력하고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비밀번호를 통해 회원가입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endParaRPr lang="en-US" altLang="ko-KR" sz="9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비밀번호를 입력하여 로그인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비밀번호 찾기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ID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학생 정보를 통해 비밀번호을 재설정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Main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과학실험을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진행할 지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게임을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진행할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 선택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선택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가능한 실험 목록을 제시하고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중에 하나를 선택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다운로드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선택된 실험에 대한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다운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46403654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소개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선택된 실험 내용 및 실험 방법을 소개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준비물 퀴즈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본격적인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실험을 진행하기 전에 해당 실험에 필요한 준비물을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퀴즈 형식으로 확인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단계별로 장면을 바꾸어 가며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실험을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종료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실험이 종료되면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실험의 성공여부를 알려주고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재시도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다른 실험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선택지를 출력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선택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선택 가능한 게임 목록을 제시하고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이 중에 하나를 선택</a:t>
                      </a: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80799823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소개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선택된 게임에 연관된 실험 내용 및 게임 방법을 소개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진행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실험 진행 단계별로 게임 단계를 진행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게임 종료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or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시도 회수를 바탕으로 게임 종료를 확인하고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점수 및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랭킹를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출력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699648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선택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 가능한 시뮬레이션 목록을 제시하고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 중에 하나를 선택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8249236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진행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선택한 시뮬레이션 진행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091524"/>
                  </a:ext>
                </a:extLst>
              </a:tr>
              <a:tr h="2855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시뮬레이션 종료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진행한 시뮬레이션에 대한 간단한 설명과 함께 시뮬레이션 종료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5993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H/W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기능 실사사진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4" name="그림 3" descr="하늘이(가) 표시된 사진&#10;&#10;자동 생성된 설명">
            <a:extLst>
              <a:ext uri="{FF2B5EF4-FFF2-40B4-BE49-F238E27FC236}">
                <a16:creationId xmlns:a16="http://schemas.microsoft.com/office/drawing/2014/main" id="{87F2698F-45DB-3442-8318-39705E9E3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629" y="1258821"/>
            <a:ext cx="2452782" cy="2456301"/>
          </a:xfrm>
          <a:prstGeom prst="rect">
            <a:avLst/>
          </a:prstGeom>
        </p:spPr>
      </p:pic>
      <p:pic>
        <p:nvPicPr>
          <p:cNvPr id="6" name="그림 5" descr="하늘이(가) 표시된 사진&#10;&#10;자동 생성된 설명">
            <a:extLst>
              <a:ext uri="{FF2B5EF4-FFF2-40B4-BE49-F238E27FC236}">
                <a16:creationId xmlns:a16="http://schemas.microsoft.com/office/drawing/2014/main" id="{FC8185A9-6BDE-1D4D-B2A6-05F69954D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24" y="1260155"/>
            <a:ext cx="2461561" cy="24615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65E8AFB-B27C-EA43-AE9E-A0AB78758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98" y="1258481"/>
            <a:ext cx="2452782" cy="2456306"/>
          </a:xfrm>
          <a:prstGeom prst="rect">
            <a:avLst/>
          </a:prstGeom>
        </p:spPr>
      </p:pic>
      <p:pic>
        <p:nvPicPr>
          <p:cNvPr id="10" name="그림 9" descr="텍스트, 하늘이(가) 표시된 사진&#10;&#10;자동 생성된 설명">
            <a:extLst>
              <a:ext uri="{FF2B5EF4-FFF2-40B4-BE49-F238E27FC236}">
                <a16:creationId xmlns:a16="http://schemas.microsoft.com/office/drawing/2014/main" id="{97FE65D6-48B1-0846-850C-554EB9ED12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50" y="3786361"/>
            <a:ext cx="2461561" cy="2461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481015-7062-A048-A452-FBFCA0E69E94}"/>
              </a:ext>
            </a:extLst>
          </p:cNvPr>
          <p:cNvSpPr txBox="1"/>
          <p:nvPr/>
        </p:nvSpPr>
        <p:spPr>
          <a:xfrm>
            <a:off x="4906363" y="4352234"/>
            <a:ext cx="49404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-US" altLang="ko-Kore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Oculus</a:t>
            </a:r>
            <a:r>
              <a:rPr kumimoji="1" lang="ko-Kore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ore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Q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uest2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에 불꽃반응실험의 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SelectMaterial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를 빌드해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kumimoji="1" lang="en-US" altLang="ko-Kore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Hand Tracking</a:t>
            </a:r>
            <a:r>
              <a:rPr kumimoji="1" lang="ko-Kore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으로 놓여져있는 준비물들을 집어 정답 바구니에 담는 장면</a:t>
            </a:r>
            <a:r>
              <a:rPr kumimoji="1" lang="en-US" altLang="ko-Kore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/>
            <a:r>
              <a:rPr kumimoji="1" lang="ko-Kore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제출 버튼을 누르고 오답시 나오는 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＂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다시 한 번 생각해보세요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!” </a:t>
            </a:r>
            <a:r>
              <a:rPr kumimoji="1"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패널이 나온다</a:t>
            </a:r>
            <a:r>
              <a:rPr kumimoji="1"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kumimoji="1" lang="ko-Kore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1ED90F5-BB8D-0945-AB77-CC48684C02F7}"/>
              </a:ext>
            </a:extLst>
          </p:cNvPr>
          <p:cNvSpPr/>
          <p:nvPr/>
        </p:nvSpPr>
        <p:spPr>
          <a:xfrm>
            <a:off x="2200603" y="1186684"/>
            <a:ext cx="7790792" cy="51301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참조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01543" y="1473901"/>
            <a:ext cx="3642494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4052153" y="1468773"/>
            <a:ext cx="3755259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8043172" y="1484784"/>
            <a:ext cx="3887294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1764" y="180164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이슈 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1423" y="176886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 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509922" y="17639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일정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6D7D84B-AFB3-41C4-88E2-E93CC978FD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9"/>
          <a:stretch/>
        </p:blipFill>
        <p:spPr>
          <a:xfrm>
            <a:off x="265209" y="2461882"/>
            <a:ext cx="3521629" cy="2030219"/>
          </a:xfrm>
          <a:prstGeom prst="rect">
            <a:avLst/>
          </a:prstGeom>
        </p:spPr>
      </p:pic>
      <p:pic>
        <p:nvPicPr>
          <p:cNvPr id="24" name="그림 23" descr="텍스트이(가) 표시된 사진&#10;&#10;자동 생성된 설명">
            <a:extLst>
              <a:ext uri="{FF2B5EF4-FFF2-40B4-BE49-F238E27FC236}">
                <a16:creationId xmlns:a16="http://schemas.microsoft.com/office/drawing/2014/main" id="{1EFEE39F-ABC1-4FA3-846E-DF2AC98685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24" b="1290"/>
          <a:stretch/>
        </p:blipFill>
        <p:spPr>
          <a:xfrm>
            <a:off x="8108566" y="2510918"/>
            <a:ext cx="3756505" cy="21496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74C72F0-B718-4CB2-9E77-BA72F27D26A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449" t="19369" r="34029" b="18965"/>
          <a:stretch/>
        </p:blipFill>
        <p:spPr>
          <a:xfrm>
            <a:off x="4259263" y="2366026"/>
            <a:ext cx="3412315" cy="24393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7BF154-B1C6-4B6C-820F-6A9B56827C49}"/>
              </a:ext>
            </a:extLst>
          </p:cNvPr>
          <p:cNvSpPr txBox="1"/>
          <p:nvPr/>
        </p:nvSpPr>
        <p:spPr>
          <a:xfrm>
            <a:off x="328944" y="5027355"/>
            <a:ext cx="3398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Google sheets</a:t>
            </a:r>
            <a:r>
              <a:rPr lang="ko-KR" altLang="en-US" sz="1400" dirty="0"/>
              <a:t>를 이용한 </a:t>
            </a:r>
            <a:r>
              <a:rPr lang="en-US" altLang="ko-KR" sz="1400" dirty="0"/>
              <a:t>milestone </a:t>
            </a:r>
            <a:r>
              <a:rPr lang="ko-KR" altLang="en-US" sz="1400" dirty="0"/>
              <a:t>관리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6AE00B-2DD3-444C-8219-20C3E1A09960}"/>
              </a:ext>
            </a:extLst>
          </p:cNvPr>
          <p:cNvSpPr txBox="1"/>
          <p:nvPr/>
        </p:nvSpPr>
        <p:spPr>
          <a:xfrm>
            <a:off x="4799856" y="5048820"/>
            <a:ext cx="2469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Github</a:t>
            </a:r>
            <a:r>
              <a:rPr lang="ko-KR" altLang="en-US" sz="1400" dirty="0"/>
              <a:t>을 활용한 형상 관리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C390D3-7C10-48FE-A5E5-355A2C39BA5F}"/>
              </a:ext>
            </a:extLst>
          </p:cNvPr>
          <p:cNvSpPr txBox="1"/>
          <p:nvPr/>
        </p:nvSpPr>
        <p:spPr>
          <a:xfrm>
            <a:off x="8598530" y="5031064"/>
            <a:ext cx="29437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Slack</a:t>
            </a:r>
            <a:r>
              <a:rPr lang="ko-KR" altLang="en-US" sz="1400" dirty="0"/>
              <a:t>을 통한 이슈 및 보고서 관리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549" y="116633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5830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4487452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99730" y="166948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2495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12640"/>
              </p:ext>
            </p:extLst>
          </p:nvPr>
        </p:nvGraphicFramePr>
        <p:xfrm>
          <a:off x="1775520" y="1992954"/>
          <a:ext cx="8640960" cy="3690335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 rowSpan="9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불꽃반응실험에 대한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다운받아 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SelectMaterial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불꽃반응실험에 필요한 준비물을 퀴즈 형식으로 맞출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SelectedReagent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어떤 시약으로 실험을 진행할 것인지 선택할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CombineCottonFoil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솜과 그릇을 합치는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DropAlcohol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CombineCottonFoil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결과물에 알코올을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스포이드로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떨어트리는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DropReagent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DropAlcohol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결과물에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SelectedReagent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선택한 시약을 스푼으로 얹는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BurnMatch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성냥에 불을 붙이는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ColoredFire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불이 붙은 성냥으로 </a:t>
                      </a: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DropReagent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결과물에 불을 붙이면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선택했던 시약에 따라 다른 색의 불꽃이 타오르는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Scene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204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End_Exp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실험 결과가 나오고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종료된다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다시하거나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내용에 대한 복습 게임으로 바로 넘어갈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69964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F112532-AA43-4647-B9B5-74E18F9B9991}"/>
              </a:ext>
            </a:extLst>
          </p:cNvPr>
          <p:cNvSpPr txBox="1"/>
          <p:nvPr/>
        </p:nvSpPr>
        <p:spPr>
          <a:xfrm>
            <a:off x="1775520" y="1528769"/>
            <a:ext cx="41424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예시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실험목록에서 불꽃반응실험을 선택한 경우</a:t>
            </a:r>
            <a:endParaRPr kumimoji="1"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937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1847528" y="692697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atinLnBrk="1"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4FD9047-8EA4-5643-A533-0C1C2235A5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727437"/>
              </p:ext>
            </p:extLst>
          </p:nvPr>
        </p:nvGraphicFramePr>
        <p:xfrm>
          <a:off x="1775520" y="1988459"/>
          <a:ext cx="8640960" cy="2400159"/>
        </p:xfrm>
        <a:graphic>
          <a:graphicData uri="http://schemas.openxmlformats.org/drawingml/2006/table">
            <a:tbl>
              <a:tblPr/>
              <a:tblGrid>
                <a:gridCol w="8640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4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0040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불꽃반응실험 복습게임에 대한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Asset Bundle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다운받아 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255334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GameFire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랜덤시약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비어있는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불꽃그림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색깔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팔레트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 칠하기 버튼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타이머 등을 출력한다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색깔변화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사용자가 선택한 색으로 비어있는 불꽃 그림을 색칠할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정답체크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비어있는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불꽃그림을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랜덤시약에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맞는 불꽃 색을 색칠했는지 체크하는 함수이다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정답제출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후 결과와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걸린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다시하기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버튼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돌아가기 버튼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 보기 버튼 등을 출력한다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04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랭킹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걸린시간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기준 닉네임과 시간을 내림차순으로 랭킹을 출력한다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4A61303-5F8C-C749-97FC-F48CBF529718}"/>
              </a:ext>
            </a:extLst>
          </p:cNvPr>
          <p:cNvSpPr txBox="1"/>
          <p:nvPr/>
        </p:nvSpPr>
        <p:spPr>
          <a:xfrm>
            <a:off x="1775520" y="1528769"/>
            <a:ext cx="4860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예시</a:t>
            </a:r>
            <a:r>
              <a:rPr kumimoji="1"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게임목록에서 불꽃반응실험 </a:t>
            </a:r>
            <a:r>
              <a:rPr kumimoji="1"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복습게임을</a:t>
            </a:r>
            <a:r>
              <a:rPr kumimoji="1"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선택한 경우</a:t>
            </a:r>
            <a:endParaRPr kumimoji="1" lang="ko-Kore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081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Clipboard free icon">
            <a:extLst>
              <a:ext uri="{FF2B5EF4-FFF2-40B4-BE49-F238E27FC236}">
                <a16:creationId xmlns:a16="http://schemas.microsoft.com/office/drawing/2014/main" id="{6BB7BE40-FA9F-44B5-92DC-32F290E2B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28" y="2099100"/>
            <a:ext cx="558252" cy="5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lang="ko-KR" altLang="en-US" sz="105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375920" y="548680"/>
            <a:ext cx="5112568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64795" indent="-264795" algn="r" latinLnBrk="0"/>
            <a:endParaRPr lang="en-US" altLang="ko-KR" sz="1600" b="1" i="1" dirty="0">
              <a:solidFill>
                <a:srgbClr val="FF0000"/>
              </a:solidFill>
              <a:latin typeface="+mj-lt"/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1746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6096000" y="1473901"/>
            <a:ext cx="4559416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회원가입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로그인 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과학실험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 err="1">
                <a:solidFill>
                  <a:schemeClr val="tx1"/>
                </a:solidFill>
              </a:rPr>
              <a:t>복습게임</a:t>
            </a:r>
            <a:r>
              <a:rPr lang="en-US" altLang="ko-KR" sz="1400" b="1" dirty="0" err="1">
                <a:solidFill>
                  <a:schemeClr val="tx1"/>
                </a:solidFill>
              </a:rPr>
              <a:t>/</a:t>
            </a:r>
            <a:r>
              <a:rPr lang="ko-KR" altLang="en-US" sz="1400" b="1" dirty="0" err="1">
                <a:solidFill>
                  <a:schemeClr val="tx1"/>
                </a:solidFill>
              </a:rPr>
              <a:t>시뮬레이션</a:t>
            </a:r>
            <a:r>
              <a:rPr lang="ko-KR" altLang="en-US" sz="1400" b="1" dirty="0">
                <a:solidFill>
                  <a:schemeClr val="tx1"/>
                </a:solidFill>
              </a:rPr>
              <a:t> 중 </a:t>
            </a:r>
            <a:r>
              <a:rPr lang="ko-KR" altLang="en-US" sz="1400" b="1" dirty="0" err="1">
                <a:solidFill>
                  <a:schemeClr val="tx1"/>
                </a:solidFill>
              </a:rPr>
              <a:t>택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과학 실험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실험 리스트에서 과학실험을 선택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선택한 실험을 포팅 기기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스마트폰</a:t>
            </a:r>
            <a:r>
              <a:rPr lang="en-US" altLang="ko-KR" sz="1400" b="1" dirty="0">
                <a:solidFill>
                  <a:schemeClr val="tx1"/>
                </a:solidFill>
              </a:rPr>
              <a:t>/VR</a:t>
            </a:r>
            <a:r>
              <a:rPr lang="ko-KR" altLang="en-US" sz="1400" b="1" dirty="0">
                <a:solidFill>
                  <a:schemeClr val="tx1"/>
                </a:solidFill>
              </a:rPr>
              <a:t>기기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에 따른 방식으로 진행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실험 후 복습게임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 err="1">
                <a:solidFill>
                  <a:schemeClr val="tx1"/>
                </a:solidFill>
              </a:rPr>
              <a:t>재실험</a:t>
            </a:r>
            <a:r>
              <a:rPr lang="ko-KR" altLang="en-US" sz="1400" b="1" dirty="0">
                <a:solidFill>
                  <a:schemeClr val="tx1"/>
                </a:solidFill>
              </a:rPr>
              <a:t> 중 골라 진행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복습 게임</a:t>
            </a:r>
            <a:r>
              <a:rPr lang="en-US" altLang="ko-KR" sz="1400" b="1" dirty="0">
                <a:solidFill>
                  <a:schemeClr val="tx1"/>
                </a:solidFill>
              </a:rPr>
              <a:t>: </a:t>
            </a: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게임 리스트에서 복습하려는 실험의 게임을 선택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선택한 게임을 진행하면서 예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복습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랭킹을 확인한 후 다시하기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목록으로 중 골라 진행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ko-KR" altLang="en-US" sz="1400" b="1" dirty="0">
                <a:solidFill>
                  <a:schemeClr val="tx1"/>
                </a:solidFill>
              </a:rPr>
              <a:t>시뮬레이션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시뮬레이션 리스트에서 진행하고 싶은 목록 선택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400" b="1" dirty="0">
                <a:solidFill>
                  <a:schemeClr val="tx1"/>
                </a:solidFill>
              </a:rPr>
              <a:t>생동감 넘치는 시뮬레이션을 경험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ore-KR" altLang="en-US" sz="1400" b="1" dirty="0">
                <a:solidFill>
                  <a:schemeClr val="tx1"/>
                </a:solidFill>
              </a:rPr>
              <a:t>사용자가 종료하고 싶은 때 간단한 설명과 함께 시뮬레이션 마침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026" name="Picture 2" descr="Login free icon">
            <a:extLst>
              <a:ext uri="{FF2B5EF4-FFF2-40B4-BE49-F238E27FC236}">
                <a16:creationId xmlns:a16="http://schemas.microsoft.com/office/drawing/2014/main" id="{B5BB67AE-FCDA-4CC6-9B4C-64CF99742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306" y="3363821"/>
            <a:ext cx="534838" cy="53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711FD0-1744-4E7C-ABA8-BE47C64E8C37}"/>
              </a:ext>
            </a:extLst>
          </p:cNvPr>
          <p:cNvCxnSpPr>
            <a:cxnSpLocks/>
          </p:cNvCxnSpPr>
          <p:nvPr/>
        </p:nvCxnSpPr>
        <p:spPr>
          <a:xfrm flipV="1">
            <a:off x="2554892" y="2378226"/>
            <a:ext cx="524736" cy="1253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E39E420-07EE-41ED-85EC-316245E7DF9D}"/>
              </a:ext>
            </a:extLst>
          </p:cNvPr>
          <p:cNvCxnSpPr>
            <a:cxnSpLocks/>
          </p:cNvCxnSpPr>
          <p:nvPr/>
        </p:nvCxnSpPr>
        <p:spPr>
          <a:xfrm flipV="1">
            <a:off x="2552266" y="3627822"/>
            <a:ext cx="726139" cy="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Experiment free icon">
            <a:extLst>
              <a:ext uri="{FF2B5EF4-FFF2-40B4-BE49-F238E27FC236}">
                <a16:creationId xmlns:a16="http://schemas.microsoft.com/office/drawing/2014/main" id="{6236662C-348C-40FB-9F75-C749B59FF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75" y="1912657"/>
            <a:ext cx="349830" cy="34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lipboard free icon">
            <a:extLst>
              <a:ext uri="{FF2B5EF4-FFF2-40B4-BE49-F238E27FC236}">
                <a16:creationId xmlns:a16="http://schemas.microsoft.com/office/drawing/2014/main" id="{E14A3012-3187-495D-B075-83C7360CD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405" y="3345865"/>
            <a:ext cx="599507" cy="5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e console premium icon">
            <a:extLst>
              <a:ext uri="{FF2B5EF4-FFF2-40B4-BE49-F238E27FC236}">
                <a16:creationId xmlns:a16="http://schemas.microsoft.com/office/drawing/2014/main" id="{2A96D288-8A47-4A04-A1A9-69B7C704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423" y="3181450"/>
            <a:ext cx="375946" cy="3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Experiment free icon">
            <a:extLst>
              <a:ext uri="{FF2B5EF4-FFF2-40B4-BE49-F238E27FC236}">
                <a16:creationId xmlns:a16="http://schemas.microsoft.com/office/drawing/2014/main" id="{D6825193-034C-41D9-8BC5-EFE8D1DD3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255" y="2173609"/>
            <a:ext cx="419493" cy="41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 descr="Game console premium icon">
            <a:extLst>
              <a:ext uri="{FF2B5EF4-FFF2-40B4-BE49-F238E27FC236}">
                <a16:creationId xmlns:a16="http://schemas.microsoft.com/office/drawing/2014/main" id="{595F3C66-864A-4626-BAC9-35EE899D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170" y="3476410"/>
            <a:ext cx="419492" cy="4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8FCEFEB-D28D-4D59-ABB5-334291B26781}"/>
              </a:ext>
            </a:extLst>
          </p:cNvPr>
          <p:cNvCxnSpPr>
            <a:stCxn id="1032" idx="3"/>
            <a:endCxn id="26" idx="1"/>
          </p:cNvCxnSpPr>
          <p:nvPr/>
        </p:nvCxnSpPr>
        <p:spPr>
          <a:xfrm>
            <a:off x="3637880" y="2378226"/>
            <a:ext cx="878375" cy="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F58C723-F026-40D4-A698-0B4B3917753D}"/>
              </a:ext>
            </a:extLst>
          </p:cNvPr>
          <p:cNvCxnSpPr>
            <a:cxnSpLocks/>
          </p:cNvCxnSpPr>
          <p:nvPr/>
        </p:nvCxnSpPr>
        <p:spPr>
          <a:xfrm flipV="1">
            <a:off x="3853453" y="3648005"/>
            <a:ext cx="5374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4" descr="Experiment free icon">
            <a:extLst>
              <a:ext uri="{FF2B5EF4-FFF2-40B4-BE49-F238E27FC236}">
                <a16:creationId xmlns:a16="http://schemas.microsoft.com/office/drawing/2014/main" id="{B986F410-FF7E-4936-86F5-74E611DE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01" y="1752451"/>
            <a:ext cx="419493" cy="41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Clipboard free icon">
            <a:extLst>
              <a:ext uri="{FF2B5EF4-FFF2-40B4-BE49-F238E27FC236}">
                <a16:creationId xmlns:a16="http://schemas.microsoft.com/office/drawing/2014/main" id="{E25BED72-8D49-40E1-A4B6-1A1446429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3151633"/>
            <a:ext cx="419493" cy="41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Game console premium icon">
            <a:extLst>
              <a:ext uri="{FF2B5EF4-FFF2-40B4-BE49-F238E27FC236}">
                <a16:creationId xmlns:a16="http://schemas.microsoft.com/office/drawing/2014/main" id="{5534C981-C6E8-497E-B406-110B3EA7A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0" y="2525624"/>
            <a:ext cx="396183" cy="39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E786CFE-2A6B-412C-A330-FD79186D667B}"/>
              </a:ext>
            </a:extLst>
          </p:cNvPr>
          <p:cNvCxnSpPr>
            <a:stCxn id="26" idx="3"/>
            <a:endCxn id="34" idx="1"/>
          </p:cNvCxnSpPr>
          <p:nvPr/>
        </p:nvCxnSpPr>
        <p:spPr>
          <a:xfrm flipV="1">
            <a:off x="4935748" y="1962198"/>
            <a:ext cx="428953" cy="421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D27B4C8-1DD6-49F7-AD61-F8B141B0D818}"/>
              </a:ext>
            </a:extLst>
          </p:cNvPr>
          <p:cNvCxnSpPr>
            <a:stCxn id="26" idx="3"/>
            <a:endCxn id="37" idx="1"/>
          </p:cNvCxnSpPr>
          <p:nvPr/>
        </p:nvCxnSpPr>
        <p:spPr>
          <a:xfrm>
            <a:off x="4935748" y="2383356"/>
            <a:ext cx="498612" cy="340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6" descr="Game console premium icon">
            <a:extLst>
              <a:ext uri="{FF2B5EF4-FFF2-40B4-BE49-F238E27FC236}">
                <a16:creationId xmlns:a16="http://schemas.microsoft.com/office/drawing/2014/main" id="{4A05B21D-70E3-4AAF-8C94-B1BE3848B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049" y="3875602"/>
            <a:ext cx="419492" cy="4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B46BE19-C050-41C7-BC7F-12EA14AF768B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 flipV="1">
            <a:off x="4836662" y="3361380"/>
            <a:ext cx="539258" cy="32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EA0E7BF-F203-433D-94EA-6A70F9BED521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4837869" y="3665310"/>
            <a:ext cx="575180" cy="420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144083573">
            <a:extLst>
              <a:ext uri="{FF2B5EF4-FFF2-40B4-BE49-F238E27FC236}">
                <a16:creationId xmlns:a16="http://schemas.microsoft.com/office/drawing/2014/main" id="{A61DC825-2D75-4BCD-ABE4-0CC61828A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190" y="3519374"/>
            <a:ext cx="234824" cy="2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08FF685F-0323-4947-8816-C969CB9CDC4C}"/>
              </a:ext>
            </a:extLst>
          </p:cNvPr>
          <p:cNvSpPr txBox="1"/>
          <p:nvPr/>
        </p:nvSpPr>
        <p:spPr>
          <a:xfrm>
            <a:off x="4534168" y="2610120"/>
            <a:ext cx="5211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실험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E1332A5-1F35-428E-9638-F81675FBF14E}"/>
              </a:ext>
            </a:extLst>
          </p:cNvPr>
          <p:cNvSpPr txBox="1"/>
          <p:nvPr/>
        </p:nvSpPr>
        <p:spPr>
          <a:xfrm>
            <a:off x="2947921" y="2680814"/>
            <a:ext cx="1333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실험리스트 </a:t>
            </a:r>
            <a:r>
              <a:rPr lang="en-US" altLang="ko-KR" sz="900" dirty="0">
                <a:sym typeface="Wingdings" panose="05000000000000000000" pitchFamily="2" charset="2"/>
              </a:rPr>
              <a:t> </a:t>
            </a:r>
            <a:r>
              <a:rPr lang="ko-KR" altLang="en-US" sz="900" dirty="0"/>
              <a:t>선택</a:t>
            </a:r>
            <a:endParaRPr lang="en-US" altLang="ko-KR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91F9BDA-AE6C-4460-A54D-C6C06FE6C0F5}"/>
              </a:ext>
            </a:extLst>
          </p:cNvPr>
          <p:cNvSpPr txBox="1"/>
          <p:nvPr/>
        </p:nvSpPr>
        <p:spPr>
          <a:xfrm>
            <a:off x="2947921" y="3944909"/>
            <a:ext cx="1178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게임리스트 </a:t>
            </a:r>
            <a:r>
              <a:rPr lang="en-US" altLang="ko-KR" sz="900" dirty="0">
                <a:sym typeface="Wingdings" panose="05000000000000000000" pitchFamily="2" charset="2"/>
              </a:rPr>
              <a:t> </a:t>
            </a:r>
            <a:r>
              <a:rPr lang="ko-KR" altLang="en-US" sz="900" dirty="0"/>
              <a:t>선택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D1885EB-1737-4690-BC92-1936748D246B}"/>
              </a:ext>
            </a:extLst>
          </p:cNvPr>
          <p:cNvSpPr txBox="1"/>
          <p:nvPr/>
        </p:nvSpPr>
        <p:spPr>
          <a:xfrm>
            <a:off x="4428702" y="3920157"/>
            <a:ext cx="419493" cy="232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게임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D14E08F-F36C-4828-A15E-0063FFE2EF2E}"/>
              </a:ext>
            </a:extLst>
          </p:cNvPr>
          <p:cNvSpPr txBox="1"/>
          <p:nvPr/>
        </p:nvSpPr>
        <p:spPr>
          <a:xfrm>
            <a:off x="5020715" y="2920089"/>
            <a:ext cx="1164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다시하기</a:t>
            </a:r>
            <a:r>
              <a:rPr lang="en-US" altLang="ko-KR" sz="800" dirty="0"/>
              <a:t>or</a:t>
            </a:r>
            <a:r>
              <a:rPr lang="ko-KR" altLang="en-US" sz="800" dirty="0"/>
              <a:t>복습게임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B733C6B-BFFD-461C-A76C-E425371F2C87}"/>
              </a:ext>
            </a:extLst>
          </p:cNvPr>
          <p:cNvSpPr txBox="1"/>
          <p:nvPr/>
        </p:nvSpPr>
        <p:spPr>
          <a:xfrm>
            <a:off x="5022378" y="4287419"/>
            <a:ext cx="11640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다시하기</a:t>
            </a:r>
            <a:r>
              <a:rPr lang="en-US" altLang="ko-KR" sz="800" dirty="0"/>
              <a:t>or</a:t>
            </a:r>
            <a:r>
              <a:rPr lang="ko-KR" altLang="en-US" sz="800" dirty="0"/>
              <a:t>목록으로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EAA5FE-1394-4EDF-BEF3-D575CDDC97D9}"/>
              </a:ext>
            </a:extLst>
          </p:cNvPr>
          <p:cNvSpPr txBox="1"/>
          <p:nvPr/>
        </p:nvSpPr>
        <p:spPr>
          <a:xfrm>
            <a:off x="3465158" y="1557313"/>
            <a:ext cx="1211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i="1" dirty="0">
                <a:highlight>
                  <a:srgbClr val="C0C0C0"/>
                </a:highlight>
              </a:rPr>
              <a:t>서버로부터 해당 실험</a:t>
            </a:r>
            <a:endParaRPr lang="en-US" altLang="ko-KR" sz="700" b="1" i="1" dirty="0">
              <a:highlight>
                <a:srgbClr val="C0C0C0"/>
              </a:highlight>
            </a:endParaRPr>
          </a:p>
          <a:p>
            <a:r>
              <a:rPr lang="en-US" altLang="ko-KR" sz="700" b="1" i="1" dirty="0">
                <a:highlight>
                  <a:srgbClr val="C0C0C0"/>
                </a:highlight>
              </a:rPr>
              <a:t>Asset Bundle</a:t>
            </a:r>
            <a:r>
              <a:rPr lang="ko-KR" altLang="en-US" sz="700" b="1" i="1" dirty="0">
                <a:highlight>
                  <a:srgbClr val="C0C0C0"/>
                </a:highlight>
              </a:rPr>
              <a:t>을 다운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3ACDCE-A3B8-4A28-AF3B-39E00D6918E4}"/>
              </a:ext>
            </a:extLst>
          </p:cNvPr>
          <p:cNvSpPr txBox="1"/>
          <p:nvPr/>
        </p:nvSpPr>
        <p:spPr>
          <a:xfrm>
            <a:off x="3736851" y="2880025"/>
            <a:ext cx="1211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i="1" dirty="0">
                <a:highlight>
                  <a:srgbClr val="C0C0C0"/>
                </a:highlight>
              </a:rPr>
              <a:t>서버로부터 해당 게임</a:t>
            </a:r>
            <a:r>
              <a:rPr lang="en-US" altLang="ko-KR" sz="700" b="1" i="1" dirty="0">
                <a:highlight>
                  <a:srgbClr val="C0C0C0"/>
                </a:highlight>
              </a:rPr>
              <a:t>Asset Bundle</a:t>
            </a:r>
            <a:r>
              <a:rPr lang="ko-KR" altLang="en-US" sz="700" b="1" i="1" dirty="0">
                <a:highlight>
                  <a:srgbClr val="C0C0C0"/>
                </a:highlight>
              </a:rPr>
              <a:t>을 다운</a:t>
            </a:r>
          </a:p>
        </p:txBody>
      </p:sp>
      <p:pic>
        <p:nvPicPr>
          <p:cNvPr id="72" name="Picture 10" descr="144083573">
            <a:extLst>
              <a:ext uri="{FF2B5EF4-FFF2-40B4-BE49-F238E27FC236}">
                <a16:creationId xmlns:a16="http://schemas.microsoft.com/office/drawing/2014/main" id="{3FE2E599-0FE5-9047-B14C-3331297C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027" y="1831400"/>
            <a:ext cx="216386" cy="2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2" descr="144083574">
            <a:extLst>
              <a:ext uri="{FF2B5EF4-FFF2-40B4-BE49-F238E27FC236}">
                <a16:creationId xmlns:a16="http://schemas.microsoft.com/office/drawing/2014/main" id="{53EFF53B-39E3-504C-AE7F-1B579EBE8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648" y="1886093"/>
            <a:ext cx="216385" cy="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4" descr="144083577">
            <a:extLst>
              <a:ext uri="{FF2B5EF4-FFF2-40B4-BE49-F238E27FC236}">
                <a16:creationId xmlns:a16="http://schemas.microsoft.com/office/drawing/2014/main" id="{18A8CC78-AA9E-384F-AA62-1A91D9E0B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93" y="2256086"/>
            <a:ext cx="214820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144083573">
            <a:extLst>
              <a:ext uri="{FF2B5EF4-FFF2-40B4-BE49-F238E27FC236}">
                <a16:creationId xmlns:a16="http://schemas.microsoft.com/office/drawing/2014/main" id="{41933B59-BECE-284B-95E7-1F5659FD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586" y="3086226"/>
            <a:ext cx="216386" cy="2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2" descr="144083574">
            <a:extLst>
              <a:ext uri="{FF2B5EF4-FFF2-40B4-BE49-F238E27FC236}">
                <a16:creationId xmlns:a16="http://schemas.microsoft.com/office/drawing/2014/main" id="{7EF4C570-6509-BD4E-8BAD-DDE3448C1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149" y="3198747"/>
            <a:ext cx="216385" cy="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4" descr="144083577">
            <a:extLst>
              <a:ext uri="{FF2B5EF4-FFF2-40B4-BE49-F238E27FC236}">
                <a16:creationId xmlns:a16="http://schemas.microsoft.com/office/drawing/2014/main" id="{80E17EBB-82EA-5347-B9AE-97634D19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541" y="3609739"/>
            <a:ext cx="214820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22B070B4-4982-4B4F-9735-70A201EB75B0}"/>
              </a:ext>
            </a:extLst>
          </p:cNvPr>
          <p:cNvCxnSpPr>
            <a:cxnSpLocks/>
          </p:cNvCxnSpPr>
          <p:nvPr/>
        </p:nvCxnSpPr>
        <p:spPr>
          <a:xfrm>
            <a:off x="2549715" y="3634783"/>
            <a:ext cx="486187" cy="1513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" descr="Clipboard free icon">
            <a:extLst>
              <a:ext uri="{FF2B5EF4-FFF2-40B4-BE49-F238E27FC236}">
                <a16:creationId xmlns:a16="http://schemas.microsoft.com/office/drawing/2014/main" id="{15C8E991-06A8-424D-831C-EA74F01AA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699" y="4877066"/>
            <a:ext cx="558252" cy="5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C1AAF3CF-C79F-694B-A7F7-BDE846E7DD2B}"/>
              </a:ext>
            </a:extLst>
          </p:cNvPr>
          <p:cNvSpPr txBox="1"/>
          <p:nvPr/>
        </p:nvSpPr>
        <p:spPr>
          <a:xfrm>
            <a:off x="2493879" y="5490350"/>
            <a:ext cx="1590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시뮬레이션 리스트 </a:t>
            </a:r>
            <a:r>
              <a:rPr lang="en-US" altLang="ko-KR" sz="900" dirty="0">
                <a:sym typeface="Wingdings" panose="05000000000000000000" pitchFamily="2" charset="2"/>
              </a:rPr>
              <a:t> </a:t>
            </a:r>
            <a:r>
              <a:rPr lang="ko-KR" altLang="en-US" sz="900" dirty="0"/>
              <a:t>선택</a:t>
            </a: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5BE3A08-3F2F-DE4F-A7FA-42D426DCD2A2}"/>
              </a:ext>
            </a:extLst>
          </p:cNvPr>
          <p:cNvCxnSpPr/>
          <p:nvPr/>
        </p:nvCxnSpPr>
        <p:spPr>
          <a:xfrm>
            <a:off x="3643856" y="5154729"/>
            <a:ext cx="678791" cy="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10" descr="144083573">
            <a:extLst>
              <a:ext uri="{FF2B5EF4-FFF2-40B4-BE49-F238E27FC236}">
                <a16:creationId xmlns:a16="http://schemas.microsoft.com/office/drawing/2014/main" id="{7D9A5A0F-D1C0-8E47-ABE7-D79159909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965" y="4690343"/>
            <a:ext cx="216386" cy="216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7BECD65-ABF7-1E40-9952-2B71AC3A734D}"/>
              </a:ext>
            </a:extLst>
          </p:cNvPr>
          <p:cNvSpPr txBox="1"/>
          <p:nvPr/>
        </p:nvSpPr>
        <p:spPr>
          <a:xfrm>
            <a:off x="3657720" y="4494048"/>
            <a:ext cx="1370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i="1" dirty="0">
                <a:highlight>
                  <a:srgbClr val="C0C0C0"/>
                </a:highlight>
              </a:rPr>
              <a:t>서버로부터 해당 시뮬레이션</a:t>
            </a:r>
            <a:r>
              <a:rPr lang="en-US" altLang="ko-KR" sz="700" b="1" i="1" dirty="0">
                <a:highlight>
                  <a:srgbClr val="C0C0C0"/>
                </a:highlight>
              </a:rPr>
              <a:t>Asset Bundle</a:t>
            </a:r>
            <a:r>
              <a:rPr lang="ko-KR" altLang="en-US" sz="700" b="1" i="1" dirty="0">
                <a:highlight>
                  <a:srgbClr val="C0C0C0"/>
                </a:highlight>
              </a:rPr>
              <a:t>을 다운</a:t>
            </a:r>
          </a:p>
        </p:txBody>
      </p:sp>
      <p:pic>
        <p:nvPicPr>
          <p:cNvPr id="86" name="Picture 12" descr="144083574">
            <a:extLst>
              <a:ext uri="{FF2B5EF4-FFF2-40B4-BE49-F238E27FC236}">
                <a16:creationId xmlns:a16="http://schemas.microsoft.com/office/drawing/2014/main" id="{2FC7FE82-0CEE-334B-9865-DEFFC3D1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066" y="4712590"/>
            <a:ext cx="216385" cy="21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그래픽 63" descr="3D 유리 단색으로 채워진">
            <a:extLst>
              <a:ext uri="{FF2B5EF4-FFF2-40B4-BE49-F238E27FC236}">
                <a16:creationId xmlns:a16="http://schemas.microsoft.com/office/drawing/2014/main" id="{C43CEEB7-DEC8-6745-A199-3505659A9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12834" y="4636471"/>
            <a:ext cx="438207" cy="438207"/>
          </a:xfrm>
          <a:prstGeom prst="rect">
            <a:avLst/>
          </a:prstGeom>
        </p:spPr>
      </p:pic>
      <p:pic>
        <p:nvPicPr>
          <p:cNvPr id="89" name="그래픽 88" descr="3D 유리 단색으로 채워진">
            <a:extLst>
              <a:ext uri="{FF2B5EF4-FFF2-40B4-BE49-F238E27FC236}">
                <a16:creationId xmlns:a16="http://schemas.microsoft.com/office/drawing/2014/main" id="{2774A118-4770-2D4F-8682-260BF5237E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7897" y="4900732"/>
            <a:ext cx="497176" cy="497176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F6C26F86-9AAC-1641-A310-3F4AC1BF58BC}"/>
              </a:ext>
            </a:extLst>
          </p:cNvPr>
          <p:cNvSpPr txBox="1"/>
          <p:nvPr/>
        </p:nvSpPr>
        <p:spPr>
          <a:xfrm>
            <a:off x="4256181" y="5407382"/>
            <a:ext cx="764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시뮬레이션</a:t>
            </a:r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11DAC0B4-9EC2-3D40-91C5-21DC7A22964C}"/>
              </a:ext>
            </a:extLst>
          </p:cNvPr>
          <p:cNvCxnSpPr>
            <a:cxnSpLocks/>
            <a:stCxn id="89" idx="3"/>
            <a:endCxn id="93" idx="1"/>
          </p:cNvCxnSpPr>
          <p:nvPr/>
        </p:nvCxnSpPr>
        <p:spPr>
          <a:xfrm flipV="1">
            <a:off x="4935073" y="4766123"/>
            <a:ext cx="593421" cy="383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99CA628-4F04-6547-9A8D-9F809097D7C9}"/>
              </a:ext>
            </a:extLst>
          </p:cNvPr>
          <p:cNvCxnSpPr>
            <a:cxnSpLocks/>
            <a:stCxn id="89" idx="3"/>
            <a:endCxn id="94" idx="1"/>
          </p:cNvCxnSpPr>
          <p:nvPr/>
        </p:nvCxnSpPr>
        <p:spPr>
          <a:xfrm>
            <a:off x="4935073" y="5149320"/>
            <a:ext cx="570175" cy="252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8" descr="Clipboard free icon">
            <a:extLst>
              <a:ext uri="{FF2B5EF4-FFF2-40B4-BE49-F238E27FC236}">
                <a16:creationId xmlns:a16="http://schemas.microsoft.com/office/drawing/2014/main" id="{904F4F3D-3608-E04D-85F7-10FEF8C1B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494" y="4556376"/>
            <a:ext cx="419493" cy="41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그래픽 93" descr="3D 유리 단색으로 채워진">
            <a:extLst>
              <a:ext uri="{FF2B5EF4-FFF2-40B4-BE49-F238E27FC236}">
                <a16:creationId xmlns:a16="http://schemas.microsoft.com/office/drawing/2014/main" id="{3295286B-C423-E644-8B16-8810B62170B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5248" y="5153709"/>
            <a:ext cx="497176" cy="497176"/>
          </a:xfrm>
          <a:prstGeom prst="rect">
            <a:avLst/>
          </a:prstGeom>
        </p:spPr>
      </p:pic>
      <p:pic>
        <p:nvPicPr>
          <p:cNvPr id="99" name="Picture 14" descr="144083577">
            <a:extLst>
              <a:ext uri="{FF2B5EF4-FFF2-40B4-BE49-F238E27FC236}">
                <a16:creationId xmlns:a16="http://schemas.microsoft.com/office/drawing/2014/main" id="{2D2B8D06-8B94-DA4B-ABB0-95ECD79E6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426" y="5015989"/>
            <a:ext cx="214820" cy="21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CC06DF2-E700-4D48-870E-5E4B8A3262CB}"/>
              </a:ext>
            </a:extLst>
          </p:cNvPr>
          <p:cNvSpPr txBox="1"/>
          <p:nvPr/>
        </p:nvSpPr>
        <p:spPr>
          <a:xfrm>
            <a:off x="5020715" y="5630437"/>
            <a:ext cx="1167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다시하기</a:t>
            </a:r>
            <a:r>
              <a:rPr lang="en-US" altLang="ko-KR" sz="800" dirty="0"/>
              <a:t>or</a:t>
            </a:r>
            <a:r>
              <a:rPr lang="ko-KR" altLang="en-US" sz="800" dirty="0"/>
              <a:t>목록으로</a:t>
            </a:r>
          </a:p>
        </p:txBody>
      </p:sp>
    </p:spTree>
    <p:extLst>
      <p:ext uri="{BB962C8B-B14F-4D97-AF65-F5344CB8AC3E}">
        <p14:creationId xmlns:p14="http://schemas.microsoft.com/office/powerpoint/2010/main" val="2967288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앱 전체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3E74BAE-967D-4B9E-8947-557B486DE2AE}"/>
              </a:ext>
            </a:extLst>
          </p:cNvPr>
          <p:cNvSpPr/>
          <p:nvPr/>
        </p:nvSpPr>
        <p:spPr>
          <a:xfrm>
            <a:off x="2207568" y="1981527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스플래쉬 화면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C53EFE2-0678-403C-9C03-20EA64025BE4}"/>
              </a:ext>
            </a:extLst>
          </p:cNvPr>
          <p:cNvSpPr/>
          <p:nvPr/>
        </p:nvSpPr>
        <p:spPr>
          <a:xfrm>
            <a:off x="3755740" y="1981523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로그인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9DEBB27-C96B-4A4A-811B-4BDC7C79CF7F}"/>
              </a:ext>
            </a:extLst>
          </p:cNvPr>
          <p:cNvSpPr/>
          <p:nvPr/>
        </p:nvSpPr>
        <p:spPr>
          <a:xfrm>
            <a:off x="5303912" y="1981525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홈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E01169C-9D96-417B-A3A3-5497B6E63A6F}"/>
              </a:ext>
            </a:extLst>
          </p:cNvPr>
          <p:cNvSpPr/>
          <p:nvPr/>
        </p:nvSpPr>
        <p:spPr>
          <a:xfrm>
            <a:off x="6852084" y="1981524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실험리스트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37D992-0D5C-4FA8-8E34-28BF4186D5A3}"/>
              </a:ext>
            </a:extLst>
          </p:cNvPr>
          <p:cNvSpPr/>
          <p:nvPr/>
        </p:nvSpPr>
        <p:spPr>
          <a:xfrm>
            <a:off x="3755740" y="2593560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회원가입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968A029-E95B-4BCC-AA5D-CF734E94F028}"/>
              </a:ext>
            </a:extLst>
          </p:cNvPr>
          <p:cNvSpPr/>
          <p:nvPr/>
        </p:nvSpPr>
        <p:spPr>
          <a:xfrm>
            <a:off x="8400256" y="1974339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불꽃반응실험</a:t>
            </a:r>
            <a:endParaRPr lang="ko-KR" altLang="en-US" sz="12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1DEE834-EBB1-4C16-9423-B2B51703C989}"/>
              </a:ext>
            </a:extLst>
          </p:cNvPr>
          <p:cNvSpPr/>
          <p:nvPr/>
        </p:nvSpPr>
        <p:spPr>
          <a:xfrm>
            <a:off x="6852082" y="377131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게임리스트</a:t>
            </a:r>
            <a:endParaRPr lang="ko-KR" altLang="en-US" sz="12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0A699A0-13D6-46BB-9F11-F7C611CB1CFF}"/>
              </a:ext>
            </a:extLst>
          </p:cNvPr>
          <p:cNvCxnSpPr>
            <a:stCxn id="2" idx="3"/>
            <a:endCxn id="13" idx="1"/>
          </p:cNvCxnSpPr>
          <p:nvPr/>
        </p:nvCxnSpPr>
        <p:spPr>
          <a:xfrm flipV="1">
            <a:off x="3431704" y="2161574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0EC57CA-8118-41D1-9BBF-25BCFCADDA92}"/>
              </a:ext>
            </a:extLst>
          </p:cNvPr>
          <p:cNvCxnSpPr/>
          <p:nvPr/>
        </p:nvCxnSpPr>
        <p:spPr>
          <a:xfrm flipV="1">
            <a:off x="4979876" y="2161573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FD0082A-D0AA-4E2C-821A-EFACBD5B4C01}"/>
              </a:ext>
            </a:extLst>
          </p:cNvPr>
          <p:cNvCxnSpPr/>
          <p:nvPr/>
        </p:nvCxnSpPr>
        <p:spPr>
          <a:xfrm flipV="1">
            <a:off x="6528048" y="2161572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6587EE-8C6F-42D2-B64D-C15986961F42}"/>
              </a:ext>
            </a:extLst>
          </p:cNvPr>
          <p:cNvCxnSpPr/>
          <p:nvPr/>
        </p:nvCxnSpPr>
        <p:spPr>
          <a:xfrm flipV="1">
            <a:off x="8076220" y="2161571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406A3A6B-5FE9-40FF-856C-E3B1238C0F2C}"/>
              </a:ext>
            </a:extLst>
          </p:cNvPr>
          <p:cNvCxnSpPr>
            <a:endCxn id="16" idx="1"/>
          </p:cNvCxnSpPr>
          <p:nvPr/>
        </p:nvCxnSpPr>
        <p:spPr>
          <a:xfrm rot="16200000" flipH="1">
            <a:off x="3368713" y="2386582"/>
            <a:ext cx="612039" cy="16201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040E1FA-0AD1-4BAD-92B1-9AEFC5A9BC30}"/>
              </a:ext>
            </a:extLst>
          </p:cNvPr>
          <p:cNvCxnSpPr>
            <a:cxnSpLocks/>
            <a:endCxn id="24" idx="1"/>
          </p:cNvCxnSpPr>
          <p:nvPr/>
        </p:nvCxnSpPr>
        <p:spPr>
          <a:xfrm rot="16200000" flipH="1">
            <a:off x="5871363" y="2970649"/>
            <a:ext cx="1796978" cy="16446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59E2B06-61D5-4C2E-B04F-C76856DFED14}"/>
              </a:ext>
            </a:extLst>
          </p:cNvPr>
          <p:cNvSpPr/>
          <p:nvPr/>
        </p:nvSpPr>
        <p:spPr>
          <a:xfrm>
            <a:off x="8400254" y="377131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불꽃반응색칠게임</a:t>
            </a:r>
            <a:endParaRPr lang="ko-KR" altLang="en-US" sz="10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DE89F27-E23C-45F4-A908-5B6D79190491}"/>
              </a:ext>
            </a:extLst>
          </p:cNvPr>
          <p:cNvSpPr/>
          <p:nvPr/>
        </p:nvSpPr>
        <p:spPr>
          <a:xfrm>
            <a:off x="8398349" y="432172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56653F25-5041-45E4-8C1D-300F6268249E}"/>
              </a:ext>
            </a:extLst>
          </p:cNvPr>
          <p:cNvCxnSpPr/>
          <p:nvPr/>
        </p:nvCxnSpPr>
        <p:spPr>
          <a:xfrm flipV="1">
            <a:off x="8063264" y="3958334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FF3AAE45-7B4A-4D24-BA6D-65F18952CBA0}"/>
              </a:ext>
            </a:extLst>
          </p:cNvPr>
          <p:cNvCxnSpPr>
            <a:endCxn id="50" idx="1"/>
          </p:cNvCxnSpPr>
          <p:nvPr/>
        </p:nvCxnSpPr>
        <p:spPr>
          <a:xfrm rot="16200000" flipH="1">
            <a:off x="8045662" y="4149089"/>
            <a:ext cx="543443" cy="1619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73C7C6E1-BACE-4E84-B5DD-B76B8EB90DF8}"/>
              </a:ext>
            </a:extLst>
          </p:cNvPr>
          <p:cNvSpPr/>
          <p:nvPr/>
        </p:nvSpPr>
        <p:spPr>
          <a:xfrm>
            <a:off x="8400256" y="252121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/>
              <a:t>콩알탄실험</a:t>
            </a:r>
            <a:endParaRPr lang="ko-KR" altLang="en-US" sz="1200" dirty="0"/>
          </a:p>
        </p:txBody>
      </p: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9C444EBE-BEC8-44E8-8824-BB5ACADE9CCC}"/>
              </a:ext>
            </a:extLst>
          </p:cNvPr>
          <p:cNvCxnSpPr/>
          <p:nvPr/>
        </p:nvCxnSpPr>
        <p:spPr>
          <a:xfrm rot="16200000" flipH="1">
            <a:off x="8045664" y="2356233"/>
            <a:ext cx="543443" cy="1619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151E769-9649-8946-9C8D-940710E81DD1}"/>
              </a:ext>
            </a:extLst>
          </p:cNvPr>
          <p:cNvSpPr/>
          <p:nvPr/>
        </p:nvSpPr>
        <p:spPr>
          <a:xfrm>
            <a:off x="8398351" y="306196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35" name="연결선: 꺾임 66">
            <a:extLst>
              <a:ext uri="{FF2B5EF4-FFF2-40B4-BE49-F238E27FC236}">
                <a16:creationId xmlns:a16="http://schemas.microsoft.com/office/drawing/2014/main" id="{476F904A-D92C-E248-9D12-1A91C88DF421}"/>
              </a:ext>
            </a:extLst>
          </p:cNvPr>
          <p:cNvCxnSpPr/>
          <p:nvPr/>
        </p:nvCxnSpPr>
        <p:spPr>
          <a:xfrm rot="16200000" flipH="1">
            <a:off x="8045039" y="2908257"/>
            <a:ext cx="543443" cy="1619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548903-AC4D-F74A-AEB2-53080EE843EE}"/>
              </a:ext>
            </a:extLst>
          </p:cNvPr>
          <p:cNvSpPr/>
          <p:nvPr/>
        </p:nvSpPr>
        <p:spPr>
          <a:xfrm>
            <a:off x="6852082" y="506896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시뮬레이션</a:t>
            </a:r>
            <a:endParaRPr lang="ko-KR" altLang="en-US" sz="1200" dirty="0"/>
          </a:p>
        </p:txBody>
      </p:sp>
      <p:cxnSp>
        <p:nvCxnSpPr>
          <p:cNvPr id="37" name="연결선: 꺾임 33">
            <a:extLst>
              <a:ext uri="{FF2B5EF4-FFF2-40B4-BE49-F238E27FC236}">
                <a16:creationId xmlns:a16="http://schemas.microsoft.com/office/drawing/2014/main" id="{A02D1ACB-A692-2941-930D-74D0A5C85C2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71475" y="4268298"/>
            <a:ext cx="1796978" cy="164460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B90CDAD-7B45-A148-891B-E897F82CAE90}"/>
              </a:ext>
            </a:extLst>
          </p:cNvPr>
          <p:cNvSpPr/>
          <p:nvPr/>
        </p:nvSpPr>
        <p:spPr>
          <a:xfrm>
            <a:off x="8407409" y="506659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우주 속 행성의 움직임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18092F3-8D9F-D54F-A24C-4266A5A770CB}"/>
              </a:ext>
            </a:extLst>
          </p:cNvPr>
          <p:cNvSpPr/>
          <p:nvPr/>
        </p:nvSpPr>
        <p:spPr>
          <a:xfrm>
            <a:off x="8405504" y="5617006"/>
            <a:ext cx="1224136" cy="36010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…</a:t>
            </a:r>
            <a:endParaRPr lang="ko-KR" altLang="en-US" sz="1200" dirty="0"/>
          </a:p>
        </p:txBody>
      </p:sp>
      <p:cxnSp>
        <p:nvCxnSpPr>
          <p:cNvPr id="40" name="직선 연결선 59">
            <a:extLst>
              <a:ext uri="{FF2B5EF4-FFF2-40B4-BE49-F238E27FC236}">
                <a16:creationId xmlns:a16="http://schemas.microsoft.com/office/drawing/2014/main" id="{E6B7C41D-A5D6-C64C-83E6-14561CEA3144}"/>
              </a:ext>
            </a:extLst>
          </p:cNvPr>
          <p:cNvCxnSpPr/>
          <p:nvPr/>
        </p:nvCxnSpPr>
        <p:spPr>
          <a:xfrm flipV="1">
            <a:off x="8070419" y="5253614"/>
            <a:ext cx="324036" cy="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64">
            <a:extLst>
              <a:ext uri="{FF2B5EF4-FFF2-40B4-BE49-F238E27FC236}">
                <a16:creationId xmlns:a16="http://schemas.microsoft.com/office/drawing/2014/main" id="{F2B5A51D-962C-2942-BD46-AF51D8C18E35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8052817" y="5444369"/>
            <a:ext cx="543443" cy="161933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398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631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1948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799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847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(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불꽃반응실험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78042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200456" y="476672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946304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F10EEB-CC3F-4964-B003-EE28FA0CB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38" y="1381933"/>
            <a:ext cx="8010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9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1643</TotalTime>
  <Words>3016</Words>
  <Application>Microsoft Macintosh PowerPoint</Application>
  <PresentationFormat>와이드스크린</PresentationFormat>
  <Paragraphs>542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허예지</dc:creator>
  <cp:lastModifiedBy>심우정</cp:lastModifiedBy>
  <cp:revision>34</cp:revision>
  <dcterms:created xsi:type="dcterms:W3CDTF">2021-07-12T18:50:49Z</dcterms:created>
  <dcterms:modified xsi:type="dcterms:W3CDTF">2021-08-24T14:52:02Z</dcterms:modified>
</cp:coreProperties>
</file>